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70" r:id="rId3"/>
    <p:sldId id="280" r:id="rId4"/>
    <p:sldId id="273" r:id="rId5"/>
    <p:sldId id="271" r:id="rId6"/>
    <p:sldId id="272" r:id="rId7"/>
    <p:sldId id="274" r:id="rId8"/>
    <p:sldId id="258" r:id="rId9"/>
    <p:sldId id="265" r:id="rId10"/>
    <p:sldId id="282" r:id="rId11"/>
    <p:sldId id="281" r:id="rId12"/>
    <p:sldId id="257" r:id="rId13"/>
    <p:sldId id="259" r:id="rId14"/>
    <p:sldId id="283" r:id="rId15"/>
    <p:sldId id="284" r:id="rId16"/>
    <p:sldId id="275" r:id="rId17"/>
    <p:sldId id="288" r:id="rId18"/>
    <p:sldId id="289" r:id="rId19"/>
    <p:sldId id="285" r:id="rId20"/>
    <p:sldId id="286" r:id="rId21"/>
    <p:sldId id="287" r:id="rId22"/>
    <p:sldId id="290" r:id="rId23"/>
    <p:sldId id="291" r:id="rId24"/>
    <p:sldId id="268" r:id="rId25"/>
  </p:sldIdLst>
  <p:sldSz cx="18288000" cy="10287000"/>
  <p:notesSz cx="6858000" cy="9144000"/>
  <p:embeddedFontLst>
    <p:embeddedFont>
      <p:font typeface="Arial Black" pitchFamily="34" charset="0"/>
      <p:bold r:id="rId27"/>
    </p:embeddedFont>
    <p:embeddedFont>
      <p:font typeface="DM Sans Bold" charset="0"/>
      <p:regular r:id="rId28"/>
    </p:embeddedFont>
    <p:embeddedFont>
      <p:font typeface="Montserrat Light" charset="0"/>
      <p:regular r:id="rId29"/>
      <p:italic r:id="rId30"/>
    </p:embeddedFont>
    <p:embeddedFont>
      <p:font typeface="Calibri" pitchFamily="34" charset="0"/>
      <p:regular r:id="rId31"/>
      <p:bold r:id="rId32"/>
      <p:italic r:id="rId33"/>
      <p:boldItalic r:id="rId34"/>
    </p:embeddedFont>
    <p:embeddedFont>
      <p:font typeface="Oswald Bold" charset="0"/>
      <p:regular r:id="rId35"/>
    </p:embeddedFont>
    <p:embeddedFont>
      <p:font typeface="Montserrat Classic Bold" charset="0"/>
      <p:regular r:id="rId36"/>
    </p:embeddedFont>
    <p:embeddedFont>
      <p:font typeface="DM Sans" charset="0"/>
      <p:regular r:id="rId37"/>
      <p:bold r:id="rId38"/>
      <p:italic r:id="rId39"/>
      <p:boldItalic r:id="rId40"/>
    </p:embeddedFont>
    <p:embeddedFont>
      <p:font typeface="Oswald" charset="0"/>
      <p:regular r:id="rId41"/>
      <p:bold r:id="rId42"/>
    </p:embeddedFont>
    <p:embeddedFont>
      <p:font typeface="Bookman Old Style" pitchFamily="18"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p:scale>
          <a:sx n="76" d="100"/>
          <a:sy n="76" d="100"/>
        </p:scale>
        <p:origin x="-45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2AEA9D-44E5-46AE-9C62-B8F7CE32F16C}" type="datetimeFigureOut">
              <a:rPr lang="en-IN" smtClean="0"/>
              <a:t>26-11-2024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C4AD35-F9E7-4760-9859-E907F527F46D}" type="slidenum">
              <a:rPr lang="en-IN" smtClean="0"/>
              <a:t>‹#›</a:t>
            </a:fld>
            <a:endParaRPr lang="en-IN"/>
          </a:p>
        </p:txBody>
      </p:sp>
    </p:spTree>
    <p:extLst>
      <p:ext uri="{BB962C8B-B14F-4D97-AF65-F5344CB8AC3E}">
        <p14:creationId xmlns:p14="http://schemas.microsoft.com/office/powerpoint/2010/main" val="158431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C4AD35-F9E7-4760-9859-E907F527F46D}" type="slidenum">
              <a:rPr lang="en-IN" smtClean="0"/>
              <a:t>15</a:t>
            </a:fld>
            <a:endParaRPr lang="en-IN"/>
          </a:p>
        </p:txBody>
      </p:sp>
    </p:spTree>
    <p:extLst>
      <p:ext uri="{BB962C8B-B14F-4D97-AF65-F5344CB8AC3E}">
        <p14:creationId xmlns:p14="http://schemas.microsoft.com/office/powerpoint/2010/main" val="137250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5.png"/><Relationship Id="rId14" Type="http://schemas.openxmlformats.org/officeDocument/2006/relationships/image" Target="../media/image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10" Type="http://schemas.openxmlformats.org/officeDocument/2006/relationships/image" Target="../media/image3.svg"/><Relationship Id="rId4" Type="http://schemas.openxmlformats.org/officeDocument/2006/relationships/image" Target="../media/image5.jpe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4013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124375" y="2400300"/>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4124375" y="3546835"/>
            <a:ext cx="9815307" cy="2766619"/>
          </a:xfrm>
          <a:prstGeom prst="rect">
            <a:avLst/>
          </a:prstGeom>
        </p:spPr>
        <p:txBody>
          <a:bodyPr lIns="0" tIns="0" rIns="0" bIns="0" rtlCol="0" anchor="t">
            <a:spAutoFit/>
          </a:bodyPr>
          <a:lstStyle/>
          <a:p>
            <a:pPr algn="ctr">
              <a:lnSpc>
                <a:spcPts val="22684"/>
              </a:lnSpc>
            </a:pPr>
            <a:r>
              <a:rPr lang="en-US" sz="16437" spc="1610" dirty="0">
                <a:solidFill>
                  <a:srgbClr val="231F20"/>
                </a:solidFill>
                <a:latin typeface="Oswald Bold"/>
                <a:ea typeface="Oswald Bold"/>
                <a:cs typeface="Oswald Bold"/>
                <a:sym typeface="Oswald Bold"/>
              </a:rPr>
              <a:t>PGP</a:t>
            </a:r>
          </a:p>
        </p:txBody>
      </p:sp>
      <p:sp>
        <p:nvSpPr>
          <p:cNvPr id="10" name="TextBox 10"/>
          <p:cNvSpPr txBox="1"/>
          <p:nvPr/>
        </p:nvSpPr>
        <p:spPr>
          <a:xfrm>
            <a:off x="4124375" y="2636158"/>
            <a:ext cx="9815307" cy="1186902"/>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ea typeface="Oswald Bold"/>
                <a:cs typeface="Oswald Bold"/>
                <a:sym typeface="Oswald Bold"/>
              </a:rPr>
              <a:t>IMPLEMENTATION OF</a:t>
            </a:r>
          </a:p>
        </p:txBody>
      </p:sp>
      <p:sp>
        <p:nvSpPr>
          <p:cNvPr id="11" name="TextBox 11"/>
          <p:cNvSpPr txBox="1"/>
          <p:nvPr/>
        </p:nvSpPr>
        <p:spPr>
          <a:xfrm>
            <a:off x="2607624" y="6680627"/>
            <a:ext cx="12848809" cy="445699"/>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Enabling a Secure Communication System </a:t>
            </a:r>
          </a:p>
        </p:txBody>
      </p:sp>
      <p:sp>
        <p:nvSpPr>
          <p:cNvPr id="12" name="TextBox 12"/>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dirty="0">
                <a:solidFill>
                  <a:srgbClr val="231F20"/>
                </a:solidFill>
                <a:latin typeface="Montserrat Classic Bold"/>
                <a:ea typeface="Montserrat Classic Bold"/>
                <a:cs typeface="Montserrat Classic Bold"/>
                <a:sym typeface="Montserrat Classic Bold"/>
              </a:rPr>
              <a:t>PGP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556F217-24BB-FB2C-5F19-E8933AC2394C}"/>
              </a:ext>
            </a:extLst>
          </p:cNvPr>
          <p:cNvPicPr>
            <a:picLocks noChangeAspect="1"/>
          </p:cNvPicPr>
          <p:nvPr/>
        </p:nvPicPr>
        <p:blipFill>
          <a:blip r:embed="rId2"/>
          <a:stretch>
            <a:fillRect/>
          </a:stretch>
        </p:blipFill>
        <p:spPr>
          <a:xfrm>
            <a:off x="533400" y="472956"/>
            <a:ext cx="17576273" cy="9341087"/>
          </a:xfrm>
          <a:prstGeom prst="rect">
            <a:avLst/>
          </a:prstGeom>
        </p:spPr>
      </p:pic>
    </p:spTree>
    <p:extLst>
      <p:ext uri="{BB962C8B-B14F-4D97-AF65-F5344CB8AC3E}">
        <p14:creationId xmlns:p14="http://schemas.microsoft.com/office/powerpoint/2010/main" val="4088143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C26F34-4B83-37B4-7AF1-4924F851517A}"/>
              </a:ext>
            </a:extLst>
          </p:cNvPr>
          <p:cNvPicPr>
            <a:picLocks noChangeAspect="1"/>
          </p:cNvPicPr>
          <p:nvPr/>
        </p:nvPicPr>
        <p:blipFill>
          <a:blip r:embed="rId2"/>
          <a:stretch>
            <a:fillRect/>
          </a:stretch>
        </p:blipFill>
        <p:spPr>
          <a:xfrm>
            <a:off x="381000" y="266700"/>
            <a:ext cx="11244843" cy="6749482"/>
          </a:xfrm>
          <a:prstGeom prst="rect">
            <a:avLst/>
          </a:prstGeom>
        </p:spPr>
      </p:pic>
      <p:grpSp>
        <p:nvGrpSpPr>
          <p:cNvPr id="5" name="Group 5">
            <a:extLst>
              <a:ext uri="{FF2B5EF4-FFF2-40B4-BE49-F238E27FC236}">
                <a16:creationId xmlns:a16="http://schemas.microsoft.com/office/drawing/2014/main" xmlns="" id="{96642F8D-736C-0758-AFD6-DFD1FAA1835E}"/>
              </a:ext>
            </a:extLst>
          </p:cNvPr>
          <p:cNvGrpSpPr/>
          <p:nvPr/>
        </p:nvGrpSpPr>
        <p:grpSpPr>
          <a:xfrm>
            <a:off x="11506200" y="495299"/>
            <a:ext cx="5867400" cy="9296401"/>
            <a:chOff x="0" y="0"/>
            <a:chExt cx="1895495" cy="812800"/>
          </a:xfrm>
        </p:grpSpPr>
        <p:sp>
          <p:nvSpPr>
            <p:cNvPr id="6" name="Freeform 6">
              <a:extLst>
                <a:ext uri="{FF2B5EF4-FFF2-40B4-BE49-F238E27FC236}">
                  <a16:creationId xmlns:a16="http://schemas.microsoft.com/office/drawing/2014/main" xmlns="" id="{B32EBD40-5B9F-103D-B96C-CA49130601E6}"/>
                </a:ext>
              </a:extLst>
            </p:cNvPr>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a:extLst>
                <a:ext uri="{FF2B5EF4-FFF2-40B4-BE49-F238E27FC236}">
                  <a16:creationId xmlns:a16="http://schemas.microsoft.com/office/drawing/2014/main" xmlns="" id="{00B1AA77-E74B-4E49-3F83-7BFE406278FB}"/>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7">
            <a:extLst>
              <a:ext uri="{FF2B5EF4-FFF2-40B4-BE49-F238E27FC236}">
                <a16:creationId xmlns:a16="http://schemas.microsoft.com/office/drawing/2014/main" xmlns="" id="{F150B43C-9FAB-7A92-1D2B-0562816EA5B3}"/>
              </a:ext>
            </a:extLst>
          </p:cNvPr>
          <p:cNvSpPr txBox="1"/>
          <p:nvPr/>
        </p:nvSpPr>
        <p:spPr>
          <a:xfrm>
            <a:off x="11625843" y="665350"/>
            <a:ext cx="5519157" cy="89562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DM Sans" pitchFamily="2" charset="0"/>
              </a:rPr>
              <a:t>Client-Side</a:t>
            </a:r>
            <a:r>
              <a:rPr kumimoji="0" lang="en-US" altLang="en-US" sz="3600" b="0" i="0" u="none" strike="noStrike" cap="none" normalizeH="0" baseline="0" dirty="0">
                <a:ln>
                  <a:noFill/>
                </a:ln>
                <a:solidFill>
                  <a:schemeClr val="tx1"/>
                </a:solidFill>
                <a:effectLst/>
                <a:latin typeface="DM Sans" pitchFamily="2" charset="0"/>
              </a:rPr>
              <a:t>: Users interact with modules for key storage, decryption, and digital signature verification.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600" b="0" i="0" u="none" strike="noStrike" cap="none" normalizeH="0" baseline="0" dirty="0">
              <a:ln>
                <a:noFill/>
              </a:ln>
              <a:solidFill>
                <a:schemeClr val="tx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DM Sans" pitchFamily="2" charset="0"/>
              </a:rPr>
              <a:t>Server-Side</a:t>
            </a:r>
            <a:r>
              <a:rPr kumimoji="0" lang="en-US" altLang="en-US" sz="3600" b="0" i="0" u="none" strike="noStrike" cap="none" normalizeH="0" baseline="0" dirty="0">
                <a:ln>
                  <a:noFill/>
                </a:ln>
                <a:solidFill>
                  <a:schemeClr val="tx1"/>
                </a:solidFill>
                <a:effectLst/>
                <a:latin typeface="DM Sans" pitchFamily="2" charset="0"/>
              </a:rPr>
              <a:t>: Manages key distribution, encryption, and digital signature generation.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3600" b="0" i="0" u="none" strike="noStrike" cap="none" normalizeH="0" baseline="0" dirty="0">
              <a:ln>
                <a:noFill/>
              </a:ln>
              <a:solidFill>
                <a:schemeClr val="tx1"/>
              </a:solidFill>
              <a:effectLst/>
              <a:latin typeface="DM Sans" pitchFamily="2"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tx1"/>
                </a:solidFill>
                <a:effectLst/>
                <a:latin typeface="DM Sans" pitchFamily="2" charset="0"/>
              </a:rPr>
              <a:t>Cloud</a:t>
            </a:r>
            <a:r>
              <a:rPr kumimoji="0" lang="en-US" altLang="en-US" sz="3600" b="0" i="0" u="none" strike="noStrike" cap="none" normalizeH="0" baseline="0" dirty="0">
                <a:ln>
                  <a:noFill/>
                </a:ln>
                <a:solidFill>
                  <a:schemeClr val="tx1"/>
                </a:solidFill>
                <a:effectLst/>
                <a:latin typeface="DM Sans" pitchFamily="2" charset="0"/>
              </a:rPr>
              <a:t>: Stores encrypted files for scalability and accessibility via a SaaS model. </a:t>
            </a:r>
          </a:p>
          <a:p>
            <a:pPr algn="just"/>
            <a:endParaRPr lang="en-IN" sz="3600" dirty="0">
              <a:latin typeface="DM Sans" pitchFamily="2" charset="0"/>
            </a:endParaRPr>
          </a:p>
        </p:txBody>
      </p:sp>
      <p:sp>
        <p:nvSpPr>
          <p:cNvPr id="10" name="TextBox 9">
            <a:extLst>
              <a:ext uri="{FF2B5EF4-FFF2-40B4-BE49-F238E27FC236}">
                <a16:creationId xmlns:a16="http://schemas.microsoft.com/office/drawing/2014/main" xmlns="" id="{0A64DDC7-AE49-B6F0-36B4-995186B75996}"/>
              </a:ext>
            </a:extLst>
          </p:cNvPr>
          <p:cNvSpPr txBox="1"/>
          <p:nvPr/>
        </p:nvSpPr>
        <p:spPr>
          <a:xfrm>
            <a:off x="2286000" y="7480611"/>
            <a:ext cx="7696200" cy="923330"/>
          </a:xfrm>
          <a:prstGeom prst="rect">
            <a:avLst/>
          </a:prstGeom>
          <a:noFill/>
        </p:spPr>
        <p:txBody>
          <a:bodyPr wrap="square" rtlCol="0">
            <a:spAutoFit/>
          </a:bodyPr>
          <a:lstStyle/>
          <a:p>
            <a:r>
              <a:rPr lang="en-US" sz="5400" b="1" dirty="0">
                <a:latin typeface="DM Sans" pitchFamily="2" charset="0"/>
              </a:rPr>
              <a:t>Architecture Diagram </a:t>
            </a:r>
            <a:endParaRPr lang="en-IN" sz="5400" b="1" dirty="0">
              <a:latin typeface="DM Sans" pitchFamily="2" charset="0"/>
            </a:endParaRPr>
          </a:p>
        </p:txBody>
      </p:sp>
    </p:spTree>
    <p:extLst>
      <p:ext uri="{BB962C8B-B14F-4D97-AF65-F5344CB8AC3E}">
        <p14:creationId xmlns:p14="http://schemas.microsoft.com/office/powerpoint/2010/main" val="261499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8075657" cy="1626792"/>
          </a:xfrm>
          <a:prstGeom prst="rect">
            <a:avLst/>
          </a:prstGeom>
        </p:spPr>
        <p:txBody>
          <a:bodyPr wrap="square" lIns="0" tIns="0" rIns="0" bIns="0" rtlCol="0" anchor="t">
            <a:spAutoFit/>
          </a:bodyPr>
          <a:lstStyle/>
          <a:p>
            <a:pPr algn="ctr">
              <a:lnSpc>
                <a:spcPts val="13774"/>
              </a:lnSpc>
            </a:pPr>
            <a:r>
              <a:rPr lang="en-US" sz="9981" spc="978" dirty="0">
                <a:solidFill>
                  <a:srgbClr val="231F20"/>
                </a:solidFill>
                <a:latin typeface="Oswald Bold"/>
                <a:ea typeface="Oswald Bold"/>
                <a:cs typeface="Oswald Bold"/>
                <a:sym typeface="Oswald Bold"/>
              </a:rPr>
              <a:t>FEASIBILITY</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07</a:t>
            </a:r>
          </a:p>
        </p:txBody>
      </p:sp>
      <p:sp>
        <p:nvSpPr>
          <p:cNvPr id="15" name="TextBox 15"/>
          <p:cNvSpPr txBox="1"/>
          <p:nvPr/>
        </p:nvSpPr>
        <p:spPr>
          <a:xfrm>
            <a:off x="6607430" y="3333137"/>
            <a:ext cx="6978083" cy="422103"/>
          </a:xfrm>
          <a:prstGeom prst="rect">
            <a:avLst/>
          </a:prstGeom>
        </p:spPr>
        <p:txBody>
          <a:bodyPr wrap="square" lIns="0" tIns="0" rIns="0" bIns="0" rtlCol="0" anchor="t">
            <a:spAutoFit/>
          </a:bodyPr>
          <a:lstStyle/>
          <a:p>
            <a:pPr algn="l">
              <a:lnSpc>
                <a:spcPts val="3483"/>
              </a:lnSpc>
            </a:pPr>
            <a:r>
              <a:rPr lang="en-US" sz="2524" spc="247" dirty="0">
                <a:solidFill>
                  <a:srgbClr val="231F20"/>
                </a:solidFill>
                <a:latin typeface="DM Sans"/>
                <a:ea typeface="DM Sans"/>
                <a:cs typeface="DM Sans"/>
                <a:sym typeface="DM Sans"/>
              </a:rPr>
              <a:t>Software requirement is minimalistic</a:t>
            </a:r>
          </a:p>
        </p:txBody>
      </p:sp>
      <p:sp>
        <p:nvSpPr>
          <p:cNvPr id="16" name="TextBox 16"/>
          <p:cNvSpPr txBox="1"/>
          <p:nvPr/>
        </p:nvSpPr>
        <p:spPr>
          <a:xfrm>
            <a:off x="6607430" y="4127355"/>
            <a:ext cx="10080370" cy="422103"/>
          </a:xfrm>
          <a:prstGeom prst="rect">
            <a:avLst/>
          </a:prstGeom>
        </p:spPr>
        <p:txBody>
          <a:bodyPr wrap="square" lIns="0" tIns="0" rIns="0" bIns="0" rtlCol="0" anchor="t">
            <a:spAutoFit/>
          </a:bodyPr>
          <a:lstStyle/>
          <a:p>
            <a:pPr algn="l">
              <a:lnSpc>
                <a:spcPts val="3483"/>
              </a:lnSpc>
            </a:pPr>
            <a:r>
              <a:rPr lang="en-US" sz="2524" spc="247" dirty="0">
                <a:solidFill>
                  <a:srgbClr val="231F20"/>
                </a:solidFill>
                <a:latin typeface="DM Sans"/>
                <a:ea typeface="DM Sans"/>
                <a:cs typeface="DM Sans"/>
                <a:sym typeface="DM Sans"/>
              </a:rPr>
              <a:t>Can implemented to any system based on requirements </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Low cost implementation</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Easy to maintain</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Can be applied to old systems </a:t>
            </a:r>
          </a:p>
        </p:txBody>
      </p:sp>
      <p:sp>
        <p:nvSpPr>
          <p:cNvPr id="20" name="TextBox 20"/>
          <p:cNvSpPr txBox="1"/>
          <p:nvPr/>
        </p:nvSpPr>
        <p:spPr>
          <a:xfrm>
            <a:off x="6607430" y="7434884"/>
            <a:ext cx="7413370" cy="448841"/>
          </a:xfrm>
          <a:prstGeom prst="rect">
            <a:avLst/>
          </a:prstGeom>
        </p:spPr>
        <p:txBody>
          <a:bodyPr wrap="square"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Integrity Verification can be done</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Secure </a:t>
            </a:r>
            <a:r>
              <a:rPr lang="en-US" sz="2524" spc="247" dirty="0" err="1">
                <a:solidFill>
                  <a:srgbClr val="231F20"/>
                </a:solidFill>
                <a:latin typeface="DM Sans"/>
                <a:ea typeface="DM Sans"/>
                <a:cs typeface="DM Sans"/>
                <a:sym typeface="DM Sans"/>
              </a:rPr>
              <a:t>Platfom</a:t>
            </a:r>
            <a:r>
              <a:rPr lang="en-US" sz="2524" spc="247" dirty="0">
                <a:solidFill>
                  <a:srgbClr val="231F20"/>
                </a:solidFill>
                <a:latin typeface="DM Sans"/>
                <a:ea typeface="DM Sans"/>
                <a:cs typeface="DM Sans"/>
                <a:sym typeface="DM Sans"/>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0" name="Group 10"/>
          <p:cNvGrpSpPr/>
          <p:nvPr/>
        </p:nvGrpSpPr>
        <p:grpSpPr>
          <a:xfrm>
            <a:off x="1774426"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cs typeface="DM Sans Bold"/>
                  <a:sym typeface="DM Sans Bold"/>
                </a:rPr>
                <a:t>Objective n° 1</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IMPACT AND BENEFITS</a:t>
            </a:r>
          </a:p>
        </p:txBody>
      </p:sp>
      <p:sp>
        <p:nvSpPr>
          <p:cNvPr id="14" name="TextBox 14"/>
          <p:cNvSpPr txBox="1"/>
          <p:nvPr/>
        </p:nvSpPr>
        <p:spPr>
          <a:xfrm>
            <a:off x="1830975" y="4045241"/>
            <a:ext cx="3360904" cy="1055545"/>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No complex mechanism involved. We provide a good user interface.</a:t>
            </a:r>
          </a:p>
        </p:txBody>
      </p:sp>
      <p:grpSp>
        <p:nvGrpSpPr>
          <p:cNvPr id="15" name="Group 15"/>
          <p:cNvGrpSpPr/>
          <p:nvPr/>
        </p:nvGrpSpPr>
        <p:grpSpPr>
          <a:xfrm>
            <a:off x="7218805" y="3206190"/>
            <a:ext cx="3474003" cy="647719"/>
            <a:chOff x="0" y="0"/>
            <a:chExt cx="914964" cy="17059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cs typeface="DM Sans Bold"/>
                  <a:sym typeface="DM Sans Bold"/>
                </a:rPr>
                <a:t>Objective n° 2</a:t>
              </a:r>
            </a:p>
          </p:txBody>
        </p:sp>
      </p:grpSp>
      <p:sp>
        <p:nvSpPr>
          <p:cNvPr id="18" name="TextBox 18"/>
          <p:cNvSpPr txBox="1"/>
          <p:nvPr/>
        </p:nvSpPr>
        <p:spPr>
          <a:xfrm>
            <a:off x="6138875" y="4042536"/>
            <a:ext cx="6254887" cy="1055545"/>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Can be able to create a most secured system of communication and make a stable encryption standard.</a:t>
            </a:r>
          </a:p>
        </p:txBody>
      </p:sp>
      <p:grpSp>
        <p:nvGrpSpPr>
          <p:cNvPr id="19" name="Group 19"/>
          <p:cNvGrpSpPr/>
          <p:nvPr/>
        </p:nvGrpSpPr>
        <p:grpSpPr>
          <a:xfrm>
            <a:off x="13284209" y="3206190"/>
            <a:ext cx="3474003" cy="64771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cs typeface="DM Sans Bold"/>
                  <a:sym typeface="DM Sans Bold"/>
                </a:rPr>
                <a:t>Objective n° 3</a:t>
              </a:r>
            </a:p>
          </p:txBody>
        </p:sp>
      </p:grpSp>
      <p:sp>
        <p:nvSpPr>
          <p:cNvPr id="22" name="TextBox 22"/>
          <p:cNvSpPr txBox="1"/>
          <p:nvPr/>
        </p:nvSpPr>
        <p:spPr>
          <a:xfrm>
            <a:off x="13340758" y="4045241"/>
            <a:ext cx="3360904" cy="1773691"/>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By implementing this system, we can able to potentially mitigate other cyber attacks such as MIMT and Phishing.</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538E795-5351-0321-2373-5121B6AFE0B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xmlns="" id="{9B30567C-D637-F5F0-62A8-4186B5E11E20}"/>
              </a:ext>
            </a:extLst>
          </p:cNvPr>
          <p:cNvGrpSpPr/>
          <p:nvPr/>
        </p:nvGrpSpPr>
        <p:grpSpPr>
          <a:xfrm>
            <a:off x="1219200" y="1790700"/>
            <a:ext cx="16230600" cy="7467600"/>
            <a:chOff x="0" y="0"/>
            <a:chExt cx="1895495" cy="812800"/>
          </a:xfrm>
        </p:grpSpPr>
        <p:sp>
          <p:nvSpPr>
            <p:cNvPr id="6" name="Freeform 6">
              <a:extLst>
                <a:ext uri="{FF2B5EF4-FFF2-40B4-BE49-F238E27FC236}">
                  <a16:creationId xmlns:a16="http://schemas.microsoft.com/office/drawing/2014/main" xmlns="" id="{F1E443FC-2CC4-AFD0-F93F-DC0E5FA489BD}"/>
                </a:ext>
              </a:extLst>
            </p:cNvPr>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a:extLst>
                <a:ext uri="{FF2B5EF4-FFF2-40B4-BE49-F238E27FC236}">
                  <a16:creationId xmlns:a16="http://schemas.microsoft.com/office/drawing/2014/main" xmlns="" id="{28AE8E43-4BC3-014C-5D60-BDE666FC1826}"/>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10" name="TextBox 9">
            <a:extLst>
              <a:ext uri="{FF2B5EF4-FFF2-40B4-BE49-F238E27FC236}">
                <a16:creationId xmlns:a16="http://schemas.microsoft.com/office/drawing/2014/main" xmlns="" id="{F09CE665-1C7C-E9FC-7E2D-E7A8BF2F070C}"/>
              </a:ext>
            </a:extLst>
          </p:cNvPr>
          <p:cNvSpPr txBox="1"/>
          <p:nvPr/>
        </p:nvSpPr>
        <p:spPr>
          <a:xfrm>
            <a:off x="914400" y="665350"/>
            <a:ext cx="3276600" cy="923330"/>
          </a:xfrm>
          <a:prstGeom prst="rect">
            <a:avLst/>
          </a:prstGeom>
          <a:noFill/>
        </p:spPr>
        <p:txBody>
          <a:bodyPr wrap="square" rtlCol="0">
            <a:spAutoFit/>
          </a:bodyPr>
          <a:lstStyle/>
          <a:p>
            <a:r>
              <a:rPr lang="en-US" sz="5400" b="1" dirty="0">
                <a:latin typeface="DM Sans" pitchFamily="2" charset="0"/>
              </a:rPr>
              <a:t>Testing</a:t>
            </a:r>
            <a:endParaRPr lang="en-IN" sz="5400" b="1" dirty="0">
              <a:latin typeface="DM Sans" pitchFamily="2" charset="0"/>
            </a:endParaRPr>
          </a:p>
        </p:txBody>
      </p:sp>
      <p:sp>
        <p:nvSpPr>
          <p:cNvPr id="2" name="TextBox 1">
            <a:extLst>
              <a:ext uri="{FF2B5EF4-FFF2-40B4-BE49-F238E27FC236}">
                <a16:creationId xmlns:a16="http://schemas.microsoft.com/office/drawing/2014/main" xmlns="" id="{C4992722-463F-1D9C-7366-99983FF497E0}"/>
              </a:ext>
            </a:extLst>
          </p:cNvPr>
          <p:cNvSpPr txBox="1"/>
          <p:nvPr/>
        </p:nvSpPr>
        <p:spPr>
          <a:xfrm>
            <a:off x="4876800" y="4152900"/>
            <a:ext cx="184731" cy="369332"/>
          </a:xfrm>
          <a:prstGeom prst="rect">
            <a:avLst/>
          </a:prstGeom>
          <a:noFill/>
        </p:spPr>
        <p:txBody>
          <a:bodyPr wrap="none" rtlCol="0">
            <a:spAutoFit/>
          </a:bodyPr>
          <a:lstStyle/>
          <a:p>
            <a:endParaRPr lang="en-IN" dirty="0"/>
          </a:p>
        </p:txBody>
      </p:sp>
      <p:sp>
        <p:nvSpPr>
          <p:cNvPr id="9" name="TextBox 8">
            <a:extLst>
              <a:ext uri="{FF2B5EF4-FFF2-40B4-BE49-F238E27FC236}">
                <a16:creationId xmlns:a16="http://schemas.microsoft.com/office/drawing/2014/main" xmlns="" id="{9EAADE46-5485-6E51-1433-23CDE21EEACF}"/>
              </a:ext>
            </a:extLst>
          </p:cNvPr>
          <p:cNvSpPr txBox="1"/>
          <p:nvPr/>
        </p:nvSpPr>
        <p:spPr>
          <a:xfrm>
            <a:off x="1600200" y="2031236"/>
            <a:ext cx="4741460" cy="6986528"/>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Key Management</a:t>
            </a:r>
            <a:r>
              <a:rPr kumimoji="0" lang="en-US" altLang="en-US" sz="2800" b="0" i="0" u="none" strike="noStrike" cap="none" normalizeH="0" baseline="0" dirty="0">
                <a:ln>
                  <a:noFill/>
                </a:ln>
                <a:solidFill>
                  <a:schemeClr val="tx1"/>
                </a:solidFill>
                <a:effectLst/>
                <a:latin typeface="DM Sans" pitchFamily="2" charset="0"/>
              </a:rPr>
              <a:t>: Testing key generation, storage, and retrieval.</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Encryption/Decryption Modules</a:t>
            </a:r>
            <a:r>
              <a:rPr kumimoji="0" lang="en-US" altLang="en-US" sz="2800" b="0" i="0" u="none" strike="noStrike" cap="none" normalizeH="0" baseline="0" dirty="0">
                <a:ln>
                  <a:noFill/>
                </a:ln>
                <a:solidFill>
                  <a:schemeClr val="tx1"/>
                </a:solidFill>
                <a:effectLst/>
                <a:latin typeface="DM Sans" pitchFamily="2" charset="0"/>
              </a:rPr>
              <a:t>: Verifying correct encryption and decryption processes.</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Digital Signature Generation/Verification</a:t>
            </a:r>
            <a:r>
              <a:rPr kumimoji="0" lang="en-US" altLang="en-US" sz="2800" b="0" i="0" u="none" strike="noStrike" cap="none" normalizeH="0" baseline="0" dirty="0">
                <a:ln>
                  <a:noFill/>
                </a:ln>
                <a:solidFill>
                  <a:schemeClr val="tx1"/>
                </a:solidFill>
                <a:effectLst/>
                <a:latin typeface="DM Sans" pitchFamily="2" charset="0"/>
              </a:rPr>
              <a:t>: Ensuring signatures are correctly created and validated.</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Public Key Distribution</a:t>
            </a:r>
            <a:r>
              <a:rPr kumimoji="0" lang="en-US" altLang="en-US" sz="2800" b="0" i="0" u="none" strike="noStrike" cap="none" normalizeH="0" baseline="0" dirty="0">
                <a:ln>
                  <a:noFill/>
                </a:ln>
                <a:solidFill>
                  <a:schemeClr val="tx1"/>
                </a:solidFill>
                <a:effectLst/>
                <a:latin typeface="DM Sans" pitchFamily="2" charset="0"/>
              </a:rPr>
              <a:t>: Checking that keys are distributed securely. </a:t>
            </a:r>
          </a:p>
          <a:p>
            <a:pPr algn="just"/>
            <a:endParaRPr lang="en-IN" sz="2800" dirty="0">
              <a:latin typeface="DM Sans" pitchFamily="2" charset="0"/>
            </a:endParaRPr>
          </a:p>
        </p:txBody>
      </p:sp>
      <p:sp>
        <p:nvSpPr>
          <p:cNvPr id="11" name="TextBox 10">
            <a:extLst>
              <a:ext uri="{FF2B5EF4-FFF2-40B4-BE49-F238E27FC236}">
                <a16:creationId xmlns:a16="http://schemas.microsoft.com/office/drawing/2014/main" xmlns="" id="{54468D1F-2477-BE3A-E072-F4FFED36258A}"/>
              </a:ext>
            </a:extLst>
          </p:cNvPr>
          <p:cNvSpPr txBox="1"/>
          <p:nvPr/>
        </p:nvSpPr>
        <p:spPr>
          <a:xfrm>
            <a:off x="6963770" y="2031236"/>
            <a:ext cx="4741460" cy="6555641"/>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DM Sans" pitchFamily="2" charset="0"/>
              </a:rPr>
              <a:t>Tests are written to cover various inputs, including expected and unexpected cases.</a:t>
            </a:r>
          </a:p>
          <a:p>
            <a:pPr marL="0" marR="0" lvl="0" indent="0"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DM Sans"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DM Sans" pitchFamily="2" charset="0"/>
              </a:rPr>
              <a:t>Tests run automatically, making it easier to detect bugs early during development.</a:t>
            </a:r>
          </a:p>
          <a:p>
            <a:pPr marL="0" marR="0" lvl="0" indent="0"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DM Sans" pitchFamily="2"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DM Sans" pitchFamily="2" charset="0"/>
              </a:rPr>
              <a:t>Failures in unit tests indicate issues within specific units, helping developers quickly identify and fix problems. </a:t>
            </a:r>
          </a:p>
        </p:txBody>
      </p:sp>
      <p:sp>
        <p:nvSpPr>
          <p:cNvPr id="13" name="TextBox 12">
            <a:extLst>
              <a:ext uri="{FF2B5EF4-FFF2-40B4-BE49-F238E27FC236}">
                <a16:creationId xmlns:a16="http://schemas.microsoft.com/office/drawing/2014/main" xmlns="" id="{27A3E56E-D015-0CA6-7FDD-DACC3B5FE693}"/>
              </a:ext>
            </a:extLst>
          </p:cNvPr>
          <p:cNvSpPr txBox="1"/>
          <p:nvPr/>
        </p:nvSpPr>
        <p:spPr>
          <a:xfrm>
            <a:off x="12317104" y="2077581"/>
            <a:ext cx="4741460" cy="6124754"/>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Functionality Testing</a:t>
            </a:r>
            <a:r>
              <a:rPr kumimoji="0" lang="en-US" altLang="en-US" sz="2800" b="0" i="0" u="none" strike="noStrike" cap="none" normalizeH="0" baseline="0" dirty="0">
                <a:ln>
                  <a:noFill/>
                </a:ln>
                <a:solidFill>
                  <a:schemeClr val="tx1"/>
                </a:solidFill>
                <a:effectLst/>
                <a:latin typeface="DM Sans" pitchFamily="2" charset="0"/>
              </a:rPr>
              <a:t>: Ensures the software performs its core functions correctly.</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Performance Testing</a:t>
            </a:r>
            <a:r>
              <a:rPr kumimoji="0" lang="en-US" altLang="en-US" sz="2800" b="0" i="0" u="none" strike="noStrike" cap="none" normalizeH="0" baseline="0" dirty="0">
                <a:ln>
                  <a:noFill/>
                </a:ln>
                <a:solidFill>
                  <a:schemeClr val="tx1"/>
                </a:solidFill>
                <a:effectLst/>
                <a:latin typeface="DM Sans" pitchFamily="2" charset="0"/>
              </a:rPr>
              <a:t>: Checks the software’s responsiveness, stability, and scalability under load.</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Usability Testing</a:t>
            </a:r>
            <a:r>
              <a:rPr kumimoji="0" lang="en-US" altLang="en-US" sz="2800" b="0" i="0" u="none" strike="noStrike" cap="none" normalizeH="0" baseline="0" dirty="0">
                <a:ln>
                  <a:noFill/>
                </a:ln>
                <a:solidFill>
                  <a:schemeClr val="tx1"/>
                </a:solidFill>
                <a:effectLst/>
                <a:latin typeface="DM Sans" pitchFamily="2" charset="0"/>
              </a:rPr>
              <a:t>: Verifies that the software is user-friendly and intuitive.</a:t>
            </a:r>
          </a:p>
          <a:p>
            <a:pPr marL="0" marR="0" lvl="0" indent="0"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DM Sans" pitchFamily="2" charset="0"/>
              </a:rPr>
              <a:t>Security Testing</a:t>
            </a:r>
            <a:r>
              <a:rPr kumimoji="0" lang="en-US" altLang="en-US" sz="2800" b="0" i="0" u="none" strike="noStrike" cap="none" normalizeH="0" baseline="0" dirty="0">
                <a:ln>
                  <a:noFill/>
                </a:ln>
                <a:solidFill>
                  <a:schemeClr val="tx1"/>
                </a:solidFill>
                <a:effectLst/>
                <a:latin typeface="DM Sans" pitchFamily="2" charset="0"/>
              </a:rPr>
              <a:t>: Identifies vulnerabilities and ensures data protection. </a:t>
            </a:r>
          </a:p>
        </p:txBody>
      </p:sp>
    </p:spTree>
    <p:extLst>
      <p:ext uri="{BB962C8B-B14F-4D97-AF65-F5344CB8AC3E}">
        <p14:creationId xmlns:p14="http://schemas.microsoft.com/office/powerpoint/2010/main" val="422895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B5767F-7070-B51E-1888-3FE4E93E52DE}"/>
              </a:ext>
            </a:extLst>
          </p:cNvPr>
          <p:cNvPicPr>
            <a:picLocks noChangeAspect="1"/>
          </p:cNvPicPr>
          <p:nvPr/>
        </p:nvPicPr>
        <p:blipFill>
          <a:blip r:embed="rId3"/>
          <a:stretch>
            <a:fillRect/>
          </a:stretch>
        </p:blipFill>
        <p:spPr>
          <a:xfrm>
            <a:off x="884672" y="728046"/>
            <a:ext cx="16518655" cy="8830907"/>
          </a:xfrm>
          <a:prstGeom prst="rect">
            <a:avLst/>
          </a:prstGeom>
        </p:spPr>
      </p:pic>
    </p:spTree>
    <p:extLst>
      <p:ext uri="{BB962C8B-B14F-4D97-AF65-F5344CB8AC3E}">
        <p14:creationId xmlns:p14="http://schemas.microsoft.com/office/powerpoint/2010/main" val="198406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4854" y="790354"/>
            <a:ext cx="6400800" cy="1015663"/>
          </a:xfrm>
          <a:prstGeom prst="rect">
            <a:avLst/>
          </a:prstGeom>
          <a:noFill/>
        </p:spPr>
        <p:txBody>
          <a:bodyPr wrap="square" rtlCol="0">
            <a:spAutoFit/>
          </a:bodyPr>
          <a:lstStyle/>
          <a:p>
            <a:r>
              <a:rPr lang="en-US" sz="6000" dirty="0">
                <a:latin typeface="Oswald Bold" charset="0"/>
              </a:rPr>
              <a:t>Class Diagram</a:t>
            </a:r>
            <a:endParaRPr lang="en-IN" sz="6000" dirty="0">
              <a:latin typeface="Oswald Bold" charset="0"/>
            </a:endParaRPr>
          </a:p>
        </p:txBody>
      </p:sp>
      <p:sp>
        <p:nvSpPr>
          <p:cNvPr id="3" name="TextBox 2"/>
          <p:cNvSpPr txBox="1"/>
          <p:nvPr/>
        </p:nvSpPr>
        <p:spPr>
          <a:xfrm>
            <a:off x="1574854" y="1806017"/>
            <a:ext cx="5943600" cy="4154984"/>
          </a:xfrm>
          <a:prstGeom prst="rect">
            <a:avLst/>
          </a:prstGeom>
          <a:noFill/>
        </p:spPr>
        <p:txBody>
          <a:bodyPr wrap="square" rtlCol="0">
            <a:spAutoFit/>
          </a:bodyPr>
          <a:lstStyle/>
          <a:p>
            <a:pPr algn="just"/>
            <a:r>
              <a:rPr lang="en-IN" sz="2200" b="1" dirty="0">
                <a:latin typeface="DM Sans" charset="0"/>
              </a:rPr>
              <a:t>User:</a:t>
            </a:r>
            <a:r>
              <a:rPr lang="en-IN" sz="2200" dirty="0">
                <a:latin typeface="DM Sans" charset="0"/>
              </a:rPr>
              <a:t> Authenticates and sends data.</a:t>
            </a:r>
          </a:p>
          <a:p>
            <a:pPr algn="just"/>
            <a:r>
              <a:rPr lang="en-IN" sz="2200" b="1" dirty="0">
                <a:latin typeface="DM Sans" charset="0"/>
              </a:rPr>
              <a:t>Server: </a:t>
            </a:r>
            <a:r>
              <a:rPr lang="en-IN" sz="2200" dirty="0">
                <a:latin typeface="DM Sans" charset="0"/>
              </a:rPr>
              <a:t>Receives, stores, and verifies data.</a:t>
            </a:r>
          </a:p>
          <a:p>
            <a:pPr algn="just"/>
            <a:r>
              <a:rPr lang="en-IN" sz="2200" b="1" dirty="0" err="1">
                <a:latin typeface="DM Sans" charset="0"/>
              </a:rPr>
              <a:t>DataFlow</a:t>
            </a:r>
            <a:r>
              <a:rPr lang="en-IN" sz="2200" b="1" dirty="0">
                <a:latin typeface="DM Sans" charset="0"/>
              </a:rPr>
              <a:t>: </a:t>
            </a:r>
            <a:r>
              <a:rPr lang="en-IN" sz="2200" dirty="0">
                <a:latin typeface="DM Sans" charset="0"/>
              </a:rPr>
              <a:t>Handles data encryption, decryption, and integrity checks.</a:t>
            </a:r>
          </a:p>
          <a:p>
            <a:pPr algn="just"/>
            <a:r>
              <a:rPr lang="en-IN" sz="2200" b="1" dirty="0" err="1">
                <a:latin typeface="DM Sans" charset="0"/>
              </a:rPr>
              <a:t>EncryptionService</a:t>
            </a:r>
            <a:r>
              <a:rPr lang="en-IN" sz="2200" b="1" dirty="0">
                <a:latin typeface="DM Sans" charset="0"/>
              </a:rPr>
              <a:t>:</a:t>
            </a:r>
            <a:r>
              <a:rPr lang="en-IN" sz="2200" dirty="0">
                <a:latin typeface="DM Sans" charset="0"/>
              </a:rPr>
              <a:t> Provides encryption and decryption methods.</a:t>
            </a:r>
          </a:p>
          <a:p>
            <a:pPr algn="just"/>
            <a:r>
              <a:rPr lang="en-IN" sz="2200" b="1" dirty="0" err="1">
                <a:latin typeface="DM Sans" charset="0"/>
              </a:rPr>
              <a:t>TrafficRouter</a:t>
            </a:r>
            <a:r>
              <a:rPr lang="en-IN" sz="2200" b="1" dirty="0">
                <a:latin typeface="DM Sans" charset="0"/>
              </a:rPr>
              <a:t>: </a:t>
            </a:r>
            <a:r>
              <a:rPr lang="en-IN" sz="2200" dirty="0">
                <a:latin typeface="DM Sans" charset="0"/>
              </a:rPr>
              <a:t>Routes traffic through TOR for anonymity.</a:t>
            </a:r>
          </a:p>
          <a:p>
            <a:pPr algn="just"/>
            <a:endParaRPr lang="en-IN" sz="2200" dirty="0">
              <a:latin typeface="DM Sans" charset="0"/>
            </a:endParaRPr>
          </a:p>
          <a:p>
            <a:pPr algn="just"/>
            <a:r>
              <a:rPr lang="en-IN" sz="2200" dirty="0">
                <a:latin typeface="DM Sans" charset="0"/>
              </a:rPr>
              <a:t>The diagram shows how these components interact to ensure secure, encrypted communication.</a:t>
            </a:r>
          </a:p>
        </p:txBody>
      </p:sp>
      <p:sp>
        <p:nvSpPr>
          <p:cNvPr id="7" name="TextBox 6"/>
          <p:cNvSpPr txBox="1"/>
          <p:nvPr/>
        </p:nvSpPr>
        <p:spPr>
          <a:xfrm>
            <a:off x="1219200" y="6723608"/>
            <a:ext cx="16230600" cy="1107996"/>
          </a:xfrm>
          <a:prstGeom prst="rect">
            <a:avLst/>
          </a:prstGeom>
          <a:noFill/>
        </p:spPr>
        <p:txBody>
          <a:bodyPr wrap="square" rtlCol="0">
            <a:spAutoFit/>
          </a:bodyPr>
          <a:lstStyle/>
          <a:p>
            <a:pPr algn="ctr"/>
            <a:r>
              <a:rPr lang="en-US" sz="6600" dirty="0">
                <a:latin typeface="Oswald Bold" charset="0"/>
              </a:rPr>
              <a:t>Use Case Diagram</a:t>
            </a:r>
            <a:endParaRPr lang="en-IN" sz="6600" dirty="0">
              <a:latin typeface="Oswald Bold" charset="0"/>
            </a:endParaRPr>
          </a:p>
        </p:txBody>
      </p:sp>
      <p:sp>
        <p:nvSpPr>
          <p:cNvPr id="8" name="TextBox 7"/>
          <p:cNvSpPr txBox="1"/>
          <p:nvPr/>
        </p:nvSpPr>
        <p:spPr>
          <a:xfrm>
            <a:off x="1190850" y="8003872"/>
            <a:ext cx="15392400" cy="1785104"/>
          </a:xfrm>
          <a:prstGeom prst="rect">
            <a:avLst/>
          </a:prstGeom>
          <a:noFill/>
        </p:spPr>
        <p:txBody>
          <a:bodyPr wrap="square" rtlCol="0">
            <a:spAutoFit/>
          </a:bodyPr>
          <a:lstStyle/>
          <a:p>
            <a:r>
              <a:rPr lang="en-US" sz="2200" b="1" dirty="0">
                <a:latin typeface="DM Sans" charset="0"/>
              </a:rPr>
              <a:t>User</a:t>
            </a:r>
            <a:r>
              <a:rPr lang="en-US" sz="2200" dirty="0">
                <a:latin typeface="DM Sans" charset="0"/>
              </a:rPr>
              <a:t>: Can authenticate, send data securely, and verify data integrity.</a:t>
            </a:r>
          </a:p>
          <a:p>
            <a:r>
              <a:rPr lang="en-US" sz="2200" b="1" dirty="0">
                <a:latin typeface="DM Sans" charset="0"/>
              </a:rPr>
              <a:t>System Administrator</a:t>
            </a:r>
            <a:r>
              <a:rPr lang="en-US" sz="2200" dirty="0">
                <a:latin typeface="DM Sans" charset="0"/>
              </a:rPr>
              <a:t>: Monitors data integrity and oversees system operations.</a:t>
            </a:r>
          </a:p>
          <a:p>
            <a:r>
              <a:rPr lang="en-US" sz="2200" b="1" dirty="0">
                <a:latin typeface="DM Sans" charset="0"/>
              </a:rPr>
              <a:t>System</a:t>
            </a:r>
            <a:r>
              <a:rPr lang="en-US" sz="2200" dirty="0">
                <a:latin typeface="DM Sans" charset="0"/>
              </a:rPr>
              <a:t>: Handles user authentication, encrypts data, routes traffic through TOR, transmits data, and verifies its integrity.</a:t>
            </a:r>
          </a:p>
          <a:p>
            <a:endParaRPr lang="en-IN" sz="2200" dirty="0">
              <a:latin typeface="DM Sans" charset="0"/>
            </a:endParaRPr>
          </a:p>
        </p:txBody>
      </p:sp>
      <p:sp>
        <p:nvSpPr>
          <p:cNvPr id="9" name="TextBox 8"/>
          <p:cNvSpPr txBox="1"/>
          <p:nvPr/>
        </p:nvSpPr>
        <p:spPr>
          <a:xfrm>
            <a:off x="10484080" y="501868"/>
            <a:ext cx="6965720" cy="1107996"/>
          </a:xfrm>
          <a:prstGeom prst="rect">
            <a:avLst/>
          </a:prstGeom>
          <a:noFill/>
        </p:spPr>
        <p:txBody>
          <a:bodyPr wrap="square" rtlCol="0">
            <a:spAutoFit/>
          </a:bodyPr>
          <a:lstStyle/>
          <a:p>
            <a:r>
              <a:rPr lang="en-US" sz="6600" dirty="0">
                <a:latin typeface="Oswald Bold" charset="0"/>
              </a:rPr>
              <a:t>Sequence Diagram</a:t>
            </a:r>
            <a:endParaRPr lang="en-IN" sz="6600" dirty="0">
              <a:latin typeface="Oswald Bold" charset="0"/>
            </a:endParaRPr>
          </a:p>
        </p:txBody>
      </p:sp>
      <p:sp>
        <p:nvSpPr>
          <p:cNvPr id="10" name="TextBox 9"/>
          <p:cNvSpPr txBox="1"/>
          <p:nvPr/>
        </p:nvSpPr>
        <p:spPr>
          <a:xfrm>
            <a:off x="10464746" y="1846808"/>
            <a:ext cx="6248400" cy="4154984"/>
          </a:xfrm>
          <a:prstGeom prst="rect">
            <a:avLst/>
          </a:prstGeom>
          <a:noFill/>
        </p:spPr>
        <p:txBody>
          <a:bodyPr wrap="square" rtlCol="0">
            <a:spAutoFit/>
          </a:bodyPr>
          <a:lstStyle/>
          <a:p>
            <a:pPr algn="just"/>
            <a:r>
              <a:rPr lang="en-US" sz="2200" b="1" dirty="0">
                <a:latin typeface="DM Sans" charset="0"/>
              </a:rPr>
              <a:t>User</a:t>
            </a:r>
            <a:r>
              <a:rPr lang="en-US" sz="2200" dirty="0">
                <a:latin typeface="DM Sans" charset="0"/>
              </a:rPr>
              <a:t> initiates the process by routing traffic through the </a:t>
            </a:r>
            <a:r>
              <a:rPr lang="en-US" sz="2200" b="1" dirty="0" err="1">
                <a:latin typeface="DM Sans" charset="0"/>
              </a:rPr>
              <a:t>TrafficRouter</a:t>
            </a:r>
            <a:r>
              <a:rPr lang="en-US" sz="2200" dirty="0" err="1">
                <a:latin typeface="DM Sans" charset="0"/>
              </a:rPr>
              <a:t>.</a:t>
            </a:r>
            <a:r>
              <a:rPr lang="en-US" sz="2200" b="1" dirty="0" err="1">
                <a:latin typeface="DM Sans" charset="0"/>
              </a:rPr>
              <a:t>TrafficRouter</a:t>
            </a:r>
            <a:r>
              <a:rPr lang="en-US" sz="2200" dirty="0">
                <a:latin typeface="DM Sans" charset="0"/>
              </a:rPr>
              <a:t> sends encrypted data to the </a:t>
            </a:r>
            <a:r>
              <a:rPr lang="en-US" sz="2200" b="1" dirty="0" err="1">
                <a:latin typeface="DM Sans" charset="0"/>
              </a:rPr>
              <a:t>EncryptionService</a:t>
            </a:r>
            <a:r>
              <a:rPr lang="en-US" sz="2200" dirty="0" err="1">
                <a:latin typeface="DM Sans" charset="0"/>
              </a:rPr>
              <a:t>.</a:t>
            </a:r>
            <a:r>
              <a:rPr lang="en-US" sz="2200" b="1" dirty="0" err="1">
                <a:latin typeface="DM Sans" charset="0"/>
              </a:rPr>
              <a:t>EncryptionService</a:t>
            </a:r>
            <a:r>
              <a:rPr lang="en-US" sz="2200" dirty="0">
                <a:latin typeface="DM Sans" charset="0"/>
              </a:rPr>
              <a:t> encrypts the data and returns it to the </a:t>
            </a:r>
            <a:r>
              <a:rPr lang="en-US" sz="2200" b="1" dirty="0" err="1">
                <a:latin typeface="DM Sans" charset="0"/>
              </a:rPr>
              <a:t>User</a:t>
            </a:r>
            <a:r>
              <a:rPr lang="en-US" sz="2200" dirty="0" err="1">
                <a:latin typeface="DM Sans" charset="0"/>
              </a:rPr>
              <a:t>.</a:t>
            </a:r>
            <a:r>
              <a:rPr lang="en-US" sz="2200" b="1" dirty="0" err="1">
                <a:latin typeface="DM Sans" charset="0"/>
              </a:rPr>
              <a:t>User</a:t>
            </a:r>
            <a:r>
              <a:rPr lang="en-US" sz="2200" dirty="0">
                <a:latin typeface="DM Sans" charset="0"/>
              </a:rPr>
              <a:t> then sends the encrypted data to the </a:t>
            </a:r>
            <a:r>
              <a:rPr lang="en-US" sz="2200" b="1" dirty="0" err="1">
                <a:latin typeface="DM Sans" charset="0"/>
              </a:rPr>
              <a:t>Server</a:t>
            </a:r>
            <a:r>
              <a:rPr lang="en-US" sz="2200" dirty="0" err="1">
                <a:latin typeface="DM Sans" charset="0"/>
              </a:rPr>
              <a:t>.</a:t>
            </a:r>
            <a:r>
              <a:rPr lang="en-US" sz="2200" b="1" dirty="0" err="1">
                <a:latin typeface="DM Sans" charset="0"/>
              </a:rPr>
              <a:t>Server</a:t>
            </a:r>
            <a:r>
              <a:rPr lang="en-US" sz="2200" dirty="0">
                <a:latin typeface="DM Sans" charset="0"/>
              </a:rPr>
              <a:t> verifies the data's integrity through the </a:t>
            </a:r>
            <a:r>
              <a:rPr lang="en-US" sz="2200" b="1" dirty="0" err="1">
                <a:latin typeface="DM Sans" charset="0"/>
              </a:rPr>
              <a:t>EncryptionService</a:t>
            </a:r>
            <a:r>
              <a:rPr lang="en-US" sz="2200" dirty="0" err="1">
                <a:latin typeface="DM Sans" charset="0"/>
              </a:rPr>
              <a:t>.</a:t>
            </a:r>
            <a:r>
              <a:rPr lang="en-US" sz="2200" b="1" dirty="0" err="1">
                <a:latin typeface="DM Sans" charset="0"/>
              </a:rPr>
              <a:t>EncryptionService</a:t>
            </a:r>
            <a:r>
              <a:rPr lang="en-US" sz="2200" dirty="0">
                <a:latin typeface="DM Sans" charset="0"/>
              </a:rPr>
              <a:t> returns the integrity status to the </a:t>
            </a:r>
            <a:r>
              <a:rPr lang="en-US" sz="2200" b="1" dirty="0" err="1">
                <a:latin typeface="DM Sans" charset="0"/>
              </a:rPr>
              <a:t>Server</a:t>
            </a:r>
            <a:r>
              <a:rPr lang="en-US" sz="2200" dirty="0" err="1">
                <a:latin typeface="DM Sans" charset="0"/>
              </a:rPr>
              <a:t>.</a:t>
            </a:r>
            <a:r>
              <a:rPr lang="en-US" sz="2200" b="1" dirty="0" err="1">
                <a:latin typeface="DM Sans" charset="0"/>
              </a:rPr>
              <a:t>Server</a:t>
            </a:r>
            <a:r>
              <a:rPr lang="en-US" sz="2200" dirty="0">
                <a:latin typeface="DM Sans" charset="0"/>
              </a:rPr>
              <a:t> acknowledges receipt and integrity status to the </a:t>
            </a:r>
            <a:r>
              <a:rPr lang="en-US" sz="2200" b="1" dirty="0">
                <a:latin typeface="DM Sans" charset="0"/>
              </a:rPr>
              <a:t>User</a:t>
            </a:r>
            <a:r>
              <a:rPr lang="en-US" sz="2200" dirty="0">
                <a:latin typeface="DM Sans" charset="0"/>
              </a:rPr>
              <a:t>.</a:t>
            </a:r>
            <a:endParaRPr lang="en-IN" sz="2200" dirty="0">
              <a:latin typeface="DM Sans" charset="0"/>
            </a:endParaRPr>
          </a:p>
        </p:txBody>
      </p:sp>
      <p:cxnSp>
        <p:nvCxnSpPr>
          <p:cNvPr id="12" name="Straight Connector 11">
            <a:extLst>
              <a:ext uri="{FF2B5EF4-FFF2-40B4-BE49-F238E27FC236}">
                <a16:creationId xmlns:a16="http://schemas.microsoft.com/office/drawing/2014/main" xmlns="" id="{1FEE3F04-579D-60AC-852F-B777AA46D92A}"/>
              </a:ext>
            </a:extLst>
          </p:cNvPr>
          <p:cNvCxnSpPr>
            <a:cxnSpLocks/>
          </p:cNvCxnSpPr>
          <p:nvPr/>
        </p:nvCxnSpPr>
        <p:spPr>
          <a:xfrm>
            <a:off x="1219200" y="6362700"/>
            <a:ext cx="16078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E5CC511-9D89-C6AD-EC40-09085F4045F2}"/>
              </a:ext>
            </a:extLst>
          </p:cNvPr>
          <p:cNvCxnSpPr>
            <a:cxnSpLocks/>
          </p:cNvCxnSpPr>
          <p:nvPr/>
        </p:nvCxnSpPr>
        <p:spPr>
          <a:xfrm>
            <a:off x="8958618" y="723900"/>
            <a:ext cx="0" cy="563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9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BF27573-DBAA-9AE7-075B-E4A6B1848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6D2EDC7A-6B47-7DF8-BC62-4085B8991C98}"/>
              </a:ext>
            </a:extLst>
          </p:cNvPr>
          <p:cNvSpPr txBox="1"/>
          <p:nvPr/>
        </p:nvSpPr>
        <p:spPr>
          <a:xfrm>
            <a:off x="1295400" y="876300"/>
            <a:ext cx="8077200" cy="1107996"/>
          </a:xfrm>
          <a:prstGeom prst="rect">
            <a:avLst/>
          </a:prstGeom>
          <a:noFill/>
        </p:spPr>
        <p:txBody>
          <a:bodyPr wrap="square" rtlCol="0">
            <a:spAutoFit/>
          </a:bodyPr>
          <a:lstStyle/>
          <a:p>
            <a:r>
              <a:rPr lang="en-US" sz="6600" dirty="0">
                <a:latin typeface="Oswald Bold" charset="0"/>
              </a:rPr>
              <a:t>Activity Diagram</a:t>
            </a:r>
            <a:endParaRPr lang="en-IN" sz="6600" dirty="0">
              <a:latin typeface="Oswald Bold" charset="0"/>
            </a:endParaRPr>
          </a:p>
        </p:txBody>
      </p:sp>
      <p:sp>
        <p:nvSpPr>
          <p:cNvPr id="3" name="TextBox 2">
            <a:extLst>
              <a:ext uri="{FF2B5EF4-FFF2-40B4-BE49-F238E27FC236}">
                <a16:creationId xmlns:a16="http://schemas.microsoft.com/office/drawing/2014/main" xmlns="" id="{220071D5-3DA4-D4CC-93C3-66EAC6174C35}"/>
              </a:ext>
            </a:extLst>
          </p:cNvPr>
          <p:cNvSpPr txBox="1"/>
          <p:nvPr/>
        </p:nvSpPr>
        <p:spPr>
          <a:xfrm>
            <a:off x="1295400" y="2304745"/>
            <a:ext cx="7848600" cy="4154984"/>
          </a:xfrm>
          <a:prstGeom prst="rect">
            <a:avLst/>
          </a:prstGeom>
          <a:noFill/>
        </p:spPr>
        <p:txBody>
          <a:bodyPr wrap="square" rtlCol="0">
            <a:spAutoFit/>
          </a:bodyPr>
          <a:lstStyle/>
          <a:p>
            <a:pPr marL="342900" indent="-342900" algn="just">
              <a:buFont typeface="Arial" pitchFamily="34" charset="0"/>
              <a:buChar char="•"/>
            </a:pPr>
            <a:r>
              <a:rPr lang="en-US" sz="2200" b="1" dirty="0">
                <a:latin typeface="DM Sans" charset="0"/>
              </a:rPr>
              <a:t>Start</a:t>
            </a:r>
            <a:r>
              <a:rPr lang="en-US" sz="2200" dirty="0">
                <a:latin typeface="DM Sans" charset="0"/>
              </a:rPr>
              <a:t>: User initiates the process.</a:t>
            </a:r>
          </a:p>
          <a:p>
            <a:pPr marL="342900" indent="-342900" algn="just">
              <a:buFont typeface="Arial" pitchFamily="34" charset="0"/>
              <a:buChar char="•"/>
            </a:pPr>
            <a:r>
              <a:rPr lang="en-US" sz="2200" b="1" dirty="0">
                <a:latin typeface="DM Sans" charset="0"/>
              </a:rPr>
              <a:t>Authenticate</a:t>
            </a:r>
            <a:r>
              <a:rPr lang="en-US" sz="2200" dirty="0">
                <a:latin typeface="DM Sans" charset="0"/>
              </a:rPr>
              <a:t>: User is authenticated.</a:t>
            </a:r>
          </a:p>
          <a:p>
            <a:pPr marL="342900" indent="-342900" algn="just">
              <a:buFont typeface="Arial" pitchFamily="34" charset="0"/>
              <a:buChar char="•"/>
            </a:pPr>
            <a:r>
              <a:rPr lang="en-US" sz="2200" b="1" dirty="0">
                <a:latin typeface="DM Sans" charset="0"/>
              </a:rPr>
              <a:t>Generate Keys</a:t>
            </a:r>
            <a:r>
              <a:rPr lang="en-US" sz="2200" dirty="0">
                <a:latin typeface="DM Sans" charset="0"/>
              </a:rPr>
              <a:t>: Keys are generated for encryption.</a:t>
            </a:r>
          </a:p>
          <a:p>
            <a:pPr marL="342900" indent="-342900" algn="just">
              <a:buFont typeface="Arial" pitchFamily="34" charset="0"/>
              <a:buChar char="•"/>
            </a:pPr>
            <a:r>
              <a:rPr lang="en-US" sz="2200" b="1" dirty="0">
                <a:latin typeface="DM Sans" charset="0"/>
              </a:rPr>
              <a:t>Encrypt Data</a:t>
            </a:r>
            <a:r>
              <a:rPr lang="en-US" sz="2200" dirty="0">
                <a:latin typeface="DM Sans" charset="0"/>
              </a:rPr>
              <a:t>: Data is encrypted.</a:t>
            </a:r>
          </a:p>
          <a:p>
            <a:pPr marL="342900" indent="-342900" algn="just">
              <a:buFont typeface="Arial" pitchFamily="34" charset="0"/>
              <a:buChar char="•"/>
            </a:pPr>
            <a:r>
              <a:rPr lang="en-US" sz="2200" b="1" dirty="0">
                <a:latin typeface="DM Sans" charset="0"/>
              </a:rPr>
              <a:t>Route Through TOR</a:t>
            </a:r>
            <a:r>
              <a:rPr lang="en-US" sz="2200" dirty="0">
                <a:latin typeface="DM Sans" charset="0"/>
              </a:rPr>
              <a:t>: Encrypted data is routed through TOR.</a:t>
            </a:r>
          </a:p>
          <a:p>
            <a:pPr marL="342900" indent="-342900" algn="just">
              <a:buFont typeface="Arial" pitchFamily="34" charset="0"/>
              <a:buChar char="•"/>
            </a:pPr>
            <a:r>
              <a:rPr lang="en-US" sz="2200" b="1" dirty="0">
                <a:latin typeface="DM Sans" charset="0"/>
              </a:rPr>
              <a:t>Transmit Data</a:t>
            </a:r>
            <a:r>
              <a:rPr lang="en-US" sz="2200" dirty="0">
                <a:latin typeface="DM Sans" charset="0"/>
              </a:rPr>
              <a:t>: Data is transmitted to the server.</a:t>
            </a:r>
          </a:p>
          <a:p>
            <a:pPr marL="342900" indent="-342900" algn="just">
              <a:buFont typeface="Arial" pitchFamily="34" charset="0"/>
              <a:buChar char="•"/>
            </a:pPr>
            <a:r>
              <a:rPr lang="en-US" sz="2200" b="1" dirty="0">
                <a:latin typeface="DM Sans" charset="0"/>
              </a:rPr>
              <a:t>Verify Integrity</a:t>
            </a:r>
            <a:r>
              <a:rPr lang="en-US" sz="2200" dirty="0">
                <a:latin typeface="DM Sans" charset="0"/>
              </a:rPr>
              <a:t>: Data integrity is checked by the server.</a:t>
            </a:r>
          </a:p>
          <a:p>
            <a:pPr marL="342900" indent="-342900" algn="just">
              <a:buFont typeface="Arial" pitchFamily="34" charset="0"/>
              <a:buChar char="•"/>
            </a:pPr>
            <a:r>
              <a:rPr lang="en-US" sz="2200" b="1" dirty="0">
                <a:latin typeface="DM Sans" charset="0"/>
              </a:rPr>
              <a:t>Store Data</a:t>
            </a:r>
            <a:r>
              <a:rPr lang="en-US" sz="2200" dirty="0">
                <a:latin typeface="DM Sans" charset="0"/>
              </a:rPr>
              <a:t>: Verified data is stored.</a:t>
            </a:r>
          </a:p>
          <a:p>
            <a:pPr algn="just"/>
            <a:endParaRPr lang="en-US" sz="2200" dirty="0">
              <a:latin typeface="DM Sans" charset="0"/>
            </a:endParaRPr>
          </a:p>
          <a:p>
            <a:pPr algn="just"/>
            <a:r>
              <a:rPr lang="en-US" sz="2200" b="1" dirty="0">
                <a:latin typeface="DM Sans" charset="0"/>
              </a:rPr>
              <a:t>End</a:t>
            </a:r>
            <a:r>
              <a:rPr lang="en-US" sz="2200" dirty="0">
                <a:latin typeface="DM Sans" charset="0"/>
              </a:rPr>
              <a:t>: Process completes successfully, or data is rejected if integrity fails.</a:t>
            </a:r>
          </a:p>
        </p:txBody>
      </p:sp>
      <p:sp>
        <p:nvSpPr>
          <p:cNvPr id="7" name="TextBox 6"/>
          <p:cNvSpPr txBox="1"/>
          <p:nvPr/>
        </p:nvSpPr>
        <p:spPr>
          <a:xfrm>
            <a:off x="10248378" y="714186"/>
            <a:ext cx="7239000" cy="1107996"/>
          </a:xfrm>
          <a:prstGeom prst="rect">
            <a:avLst/>
          </a:prstGeom>
          <a:noFill/>
        </p:spPr>
        <p:txBody>
          <a:bodyPr wrap="square" rtlCol="0">
            <a:spAutoFit/>
          </a:bodyPr>
          <a:lstStyle/>
          <a:p>
            <a:r>
              <a:rPr lang="en-US" sz="6600" dirty="0">
                <a:latin typeface="Oswald Bold" charset="0"/>
              </a:rPr>
              <a:t>DFD Diagram Level 1</a:t>
            </a:r>
            <a:endParaRPr lang="en-IN" sz="6600" dirty="0">
              <a:latin typeface="Oswald Bold" charset="0"/>
            </a:endParaRPr>
          </a:p>
        </p:txBody>
      </p:sp>
      <p:sp>
        <p:nvSpPr>
          <p:cNvPr id="8" name="TextBox 7"/>
          <p:cNvSpPr txBox="1"/>
          <p:nvPr/>
        </p:nvSpPr>
        <p:spPr>
          <a:xfrm>
            <a:off x="10439400" y="2171700"/>
            <a:ext cx="6819378" cy="7201972"/>
          </a:xfrm>
          <a:prstGeom prst="rect">
            <a:avLst/>
          </a:prstGeom>
          <a:noFill/>
        </p:spPr>
        <p:txBody>
          <a:bodyPr wrap="square" rtlCol="0">
            <a:spAutoFit/>
          </a:bodyPr>
          <a:lstStyle/>
          <a:p>
            <a:pPr marL="342900" indent="-342900" algn="just">
              <a:buFont typeface="Arial" pitchFamily="34" charset="0"/>
              <a:buChar char="•"/>
            </a:pPr>
            <a:r>
              <a:rPr lang="en-US" sz="2200" b="1" dirty="0">
                <a:latin typeface="DM Sans" charset="0"/>
              </a:rPr>
              <a:t>User</a:t>
            </a:r>
            <a:r>
              <a:rPr lang="en-US" sz="2200" dirty="0">
                <a:latin typeface="DM Sans" charset="0"/>
              </a:rPr>
              <a:t> interacts with the </a:t>
            </a:r>
            <a:r>
              <a:rPr lang="en-US" sz="2200" b="1" dirty="0">
                <a:latin typeface="DM Sans" charset="0"/>
              </a:rPr>
              <a:t>Authenticate User</a:t>
            </a:r>
            <a:r>
              <a:rPr lang="en-US" sz="2200" dirty="0">
                <a:latin typeface="DM Sans" charset="0"/>
              </a:rPr>
              <a:t> process by providing login credentials.</a:t>
            </a:r>
          </a:p>
          <a:p>
            <a:pPr marL="342900" indent="-342900" algn="just">
              <a:buFont typeface="Arial" pitchFamily="34" charset="0"/>
              <a:buChar char="•"/>
            </a:pPr>
            <a:r>
              <a:rPr lang="en-US" sz="2200" b="1" dirty="0">
                <a:latin typeface="DM Sans" charset="0"/>
              </a:rPr>
              <a:t>Authenticate User</a:t>
            </a:r>
            <a:r>
              <a:rPr lang="en-US" sz="2200" dirty="0">
                <a:latin typeface="DM Sans" charset="0"/>
              </a:rPr>
              <a:t> process communicates with the </a:t>
            </a:r>
            <a:r>
              <a:rPr lang="en-US" sz="2200" b="1" dirty="0">
                <a:latin typeface="DM Sans" charset="0"/>
              </a:rPr>
              <a:t>User Database</a:t>
            </a:r>
            <a:r>
              <a:rPr lang="en-US" sz="2200" dirty="0">
                <a:latin typeface="DM Sans" charset="0"/>
              </a:rPr>
              <a:t> to store and retrieve credentials.</a:t>
            </a:r>
          </a:p>
          <a:p>
            <a:pPr marL="342900" indent="-342900" algn="just">
              <a:buFont typeface="Arial" pitchFamily="34" charset="0"/>
              <a:buChar char="•"/>
            </a:pPr>
            <a:r>
              <a:rPr lang="en-US" sz="2200" b="1" dirty="0">
                <a:latin typeface="DM Sans" charset="0"/>
              </a:rPr>
              <a:t>Authenticate User</a:t>
            </a:r>
            <a:r>
              <a:rPr lang="en-US" sz="2200" dirty="0">
                <a:latin typeface="DM Sans" charset="0"/>
              </a:rPr>
              <a:t> sends authenticated data to the </a:t>
            </a:r>
            <a:r>
              <a:rPr lang="en-US" sz="2200" b="1" dirty="0">
                <a:latin typeface="DM Sans" charset="0"/>
              </a:rPr>
              <a:t>Encrypt Data</a:t>
            </a:r>
            <a:r>
              <a:rPr lang="en-US" sz="2200" dirty="0">
                <a:latin typeface="DM Sans" charset="0"/>
              </a:rPr>
              <a:t> process.</a:t>
            </a:r>
          </a:p>
          <a:p>
            <a:pPr marL="342900" indent="-342900" algn="just">
              <a:buFont typeface="Arial" pitchFamily="34" charset="0"/>
              <a:buChar char="•"/>
            </a:pPr>
            <a:r>
              <a:rPr lang="en-US" sz="2200" b="1" dirty="0">
                <a:latin typeface="DM Sans" charset="0"/>
              </a:rPr>
              <a:t>Encrypt Data</a:t>
            </a:r>
            <a:r>
              <a:rPr lang="en-US" sz="2200" dirty="0">
                <a:latin typeface="DM Sans" charset="0"/>
              </a:rPr>
              <a:t> process encrypts the data and passes it to the </a:t>
            </a:r>
            <a:r>
              <a:rPr lang="en-US" sz="2200" b="1" dirty="0">
                <a:latin typeface="DM Sans" charset="0"/>
              </a:rPr>
              <a:t>Route Data</a:t>
            </a:r>
            <a:r>
              <a:rPr lang="en-US" sz="2200" dirty="0">
                <a:latin typeface="DM Sans" charset="0"/>
              </a:rPr>
              <a:t> process.</a:t>
            </a:r>
          </a:p>
          <a:p>
            <a:pPr marL="342900" indent="-342900" algn="just">
              <a:buFont typeface="Arial" pitchFamily="34" charset="0"/>
              <a:buChar char="•"/>
            </a:pPr>
            <a:r>
              <a:rPr lang="en-US" sz="2200" b="1" dirty="0">
                <a:latin typeface="DM Sans" charset="0"/>
              </a:rPr>
              <a:t>Route Data</a:t>
            </a:r>
            <a:r>
              <a:rPr lang="en-US" sz="2200" dirty="0">
                <a:latin typeface="DM Sans" charset="0"/>
              </a:rPr>
              <a:t> process routes the data and sends it to the </a:t>
            </a:r>
            <a:r>
              <a:rPr lang="en-US" sz="2200" b="1" dirty="0">
                <a:latin typeface="DM Sans" charset="0"/>
              </a:rPr>
              <a:t>Transmit Data</a:t>
            </a:r>
            <a:r>
              <a:rPr lang="en-US" sz="2200" dirty="0">
                <a:latin typeface="DM Sans" charset="0"/>
              </a:rPr>
              <a:t> process.</a:t>
            </a:r>
          </a:p>
          <a:p>
            <a:pPr marL="342900" indent="-342900" algn="just">
              <a:buFont typeface="Arial" pitchFamily="34" charset="0"/>
              <a:buChar char="•"/>
            </a:pPr>
            <a:r>
              <a:rPr lang="en-US" sz="2200" b="1" dirty="0">
                <a:latin typeface="DM Sans" charset="0"/>
              </a:rPr>
              <a:t>Transmit Data</a:t>
            </a:r>
            <a:r>
              <a:rPr lang="en-US" sz="2200" dirty="0">
                <a:latin typeface="DM Sans" charset="0"/>
              </a:rPr>
              <a:t> process sends the data to the </a:t>
            </a:r>
            <a:r>
              <a:rPr lang="en-US" sz="2200" b="1" dirty="0">
                <a:latin typeface="DM Sans" charset="0"/>
              </a:rPr>
              <a:t>Verify Data Integrity</a:t>
            </a:r>
            <a:r>
              <a:rPr lang="en-US" sz="2200" dirty="0">
                <a:latin typeface="DM Sans" charset="0"/>
              </a:rPr>
              <a:t> process.</a:t>
            </a:r>
          </a:p>
          <a:p>
            <a:pPr marL="342900" indent="-342900" algn="just">
              <a:buFont typeface="Arial" pitchFamily="34" charset="0"/>
              <a:buChar char="•"/>
            </a:pPr>
            <a:r>
              <a:rPr lang="en-US" sz="2200" b="1" dirty="0">
                <a:latin typeface="DM Sans" charset="0"/>
              </a:rPr>
              <a:t>Verify Data Integrity</a:t>
            </a:r>
            <a:r>
              <a:rPr lang="en-US" sz="2200" dirty="0">
                <a:latin typeface="DM Sans" charset="0"/>
              </a:rPr>
              <a:t> process checks the data and sends it to the </a:t>
            </a:r>
            <a:r>
              <a:rPr lang="en-US" sz="2200" b="1" dirty="0">
                <a:latin typeface="DM Sans" charset="0"/>
              </a:rPr>
              <a:t>Store Data</a:t>
            </a:r>
            <a:r>
              <a:rPr lang="en-US" sz="2200" dirty="0">
                <a:latin typeface="DM Sans" charset="0"/>
              </a:rPr>
              <a:t> process.</a:t>
            </a:r>
          </a:p>
          <a:p>
            <a:pPr marL="342900" indent="-342900" algn="just">
              <a:buFont typeface="Arial" pitchFamily="34" charset="0"/>
              <a:buChar char="•"/>
            </a:pPr>
            <a:r>
              <a:rPr lang="en-US" sz="2200" b="1" dirty="0">
                <a:latin typeface="DM Sans" charset="0"/>
              </a:rPr>
              <a:t>Store Data</a:t>
            </a:r>
            <a:r>
              <a:rPr lang="en-US" sz="2200" dirty="0">
                <a:latin typeface="DM Sans" charset="0"/>
              </a:rPr>
              <a:t> process stores the data in the </a:t>
            </a:r>
            <a:r>
              <a:rPr lang="en-US" sz="2200" b="1" dirty="0">
                <a:latin typeface="DM Sans" charset="0"/>
              </a:rPr>
              <a:t>Data Store</a:t>
            </a:r>
            <a:r>
              <a:rPr lang="en-US" sz="2200" dirty="0">
                <a:latin typeface="DM Sans" charset="0"/>
              </a:rPr>
              <a:t>.</a:t>
            </a:r>
          </a:p>
          <a:p>
            <a:pPr algn="just"/>
            <a:endParaRPr lang="en-US" sz="2200" dirty="0">
              <a:latin typeface="DM Sans" charset="0"/>
            </a:endParaRPr>
          </a:p>
          <a:p>
            <a:pPr algn="just"/>
            <a:r>
              <a:rPr lang="en-US" sz="2200" b="1" dirty="0">
                <a:latin typeface="DM Sans" charset="0"/>
              </a:rPr>
              <a:t>System Administrator</a:t>
            </a:r>
            <a:r>
              <a:rPr lang="en-US" sz="2200" dirty="0">
                <a:latin typeface="DM Sans" charset="0"/>
              </a:rPr>
              <a:t> monitors the </a:t>
            </a:r>
            <a:r>
              <a:rPr lang="en-US" sz="2200" b="1" dirty="0">
                <a:latin typeface="DM Sans" charset="0"/>
              </a:rPr>
              <a:t>Verify Data Integrity</a:t>
            </a:r>
            <a:r>
              <a:rPr lang="en-US" sz="2200" dirty="0">
                <a:latin typeface="DM Sans" charset="0"/>
              </a:rPr>
              <a:t> process.</a:t>
            </a:r>
          </a:p>
          <a:p>
            <a:pPr algn="just"/>
            <a:endParaRPr lang="en-US" sz="2200" dirty="0">
              <a:latin typeface="DM Sans" charset="0"/>
            </a:endParaRPr>
          </a:p>
        </p:txBody>
      </p:sp>
      <p:cxnSp>
        <p:nvCxnSpPr>
          <p:cNvPr id="10" name="Straight Connector 9">
            <a:extLst>
              <a:ext uri="{FF2B5EF4-FFF2-40B4-BE49-F238E27FC236}">
                <a16:creationId xmlns:a16="http://schemas.microsoft.com/office/drawing/2014/main" xmlns="" id="{8E9F1DD7-0E7E-E810-F959-F0E6DDB03C7A}"/>
              </a:ext>
            </a:extLst>
          </p:cNvPr>
          <p:cNvCxnSpPr>
            <a:cxnSpLocks/>
          </p:cNvCxnSpPr>
          <p:nvPr/>
        </p:nvCxnSpPr>
        <p:spPr>
          <a:xfrm>
            <a:off x="9591414" y="571500"/>
            <a:ext cx="9264" cy="9203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9CD5833-F24C-2803-7E62-0970AA0D577D}"/>
              </a:ext>
            </a:extLst>
          </p:cNvPr>
          <p:cNvPicPr>
            <a:picLocks noChangeAspect="1"/>
          </p:cNvPicPr>
          <p:nvPr/>
        </p:nvPicPr>
        <p:blipFill>
          <a:blip r:embed="rId2"/>
          <a:stretch>
            <a:fillRect/>
          </a:stretch>
        </p:blipFill>
        <p:spPr>
          <a:xfrm>
            <a:off x="533400" y="1409700"/>
            <a:ext cx="6705600" cy="3572374"/>
          </a:xfrm>
          <a:prstGeom prst="rect">
            <a:avLst/>
          </a:prstGeom>
        </p:spPr>
      </p:pic>
      <p:pic>
        <p:nvPicPr>
          <p:cNvPr id="5" name="Picture 4">
            <a:extLst>
              <a:ext uri="{FF2B5EF4-FFF2-40B4-BE49-F238E27FC236}">
                <a16:creationId xmlns:a16="http://schemas.microsoft.com/office/drawing/2014/main" xmlns="" id="{BD255FFC-9D3A-6428-2F3A-9DF3A57A1452}"/>
              </a:ext>
            </a:extLst>
          </p:cNvPr>
          <p:cNvPicPr>
            <a:picLocks noChangeAspect="1"/>
          </p:cNvPicPr>
          <p:nvPr/>
        </p:nvPicPr>
        <p:blipFill>
          <a:blip r:embed="rId3"/>
          <a:stretch>
            <a:fillRect/>
          </a:stretch>
        </p:blipFill>
        <p:spPr>
          <a:xfrm>
            <a:off x="533401" y="5132696"/>
            <a:ext cx="6705600" cy="4572000"/>
          </a:xfrm>
          <a:prstGeom prst="rect">
            <a:avLst/>
          </a:prstGeom>
        </p:spPr>
      </p:pic>
      <p:pic>
        <p:nvPicPr>
          <p:cNvPr id="7" name="Picture 6">
            <a:extLst>
              <a:ext uri="{FF2B5EF4-FFF2-40B4-BE49-F238E27FC236}">
                <a16:creationId xmlns:a16="http://schemas.microsoft.com/office/drawing/2014/main" xmlns="" id="{8CB44D5F-D277-D5BB-D215-39E4386AA608}"/>
              </a:ext>
            </a:extLst>
          </p:cNvPr>
          <p:cNvPicPr>
            <a:picLocks noChangeAspect="1"/>
          </p:cNvPicPr>
          <p:nvPr/>
        </p:nvPicPr>
        <p:blipFill>
          <a:blip r:embed="rId4"/>
          <a:stretch>
            <a:fillRect/>
          </a:stretch>
        </p:blipFill>
        <p:spPr>
          <a:xfrm>
            <a:off x="10896600" y="2933700"/>
            <a:ext cx="7010400" cy="4673600"/>
          </a:xfrm>
          <a:prstGeom prst="rect">
            <a:avLst/>
          </a:prstGeom>
        </p:spPr>
      </p:pic>
      <p:sp>
        <p:nvSpPr>
          <p:cNvPr id="8" name="TextBox 7">
            <a:extLst>
              <a:ext uri="{FF2B5EF4-FFF2-40B4-BE49-F238E27FC236}">
                <a16:creationId xmlns:a16="http://schemas.microsoft.com/office/drawing/2014/main" xmlns="" id="{08645781-4FD6-88DB-39D7-1F54C344CCF5}"/>
              </a:ext>
            </a:extLst>
          </p:cNvPr>
          <p:cNvSpPr txBox="1"/>
          <p:nvPr/>
        </p:nvSpPr>
        <p:spPr>
          <a:xfrm>
            <a:off x="7336810" y="2795853"/>
            <a:ext cx="2882419" cy="1200329"/>
          </a:xfrm>
          <a:prstGeom prst="rect">
            <a:avLst/>
          </a:prstGeom>
          <a:noFill/>
        </p:spPr>
        <p:txBody>
          <a:bodyPr wrap="square" rtlCol="0">
            <a:spAutoFit/>
          </a:bodyPr>
          <a:lstStyle/>
          <a:p>
            <a:r>
              <a:rPr lang="en-US" sz="3600" dirty="0">
                <a:latin typeface="DM Sans" pitchFamily="2" charset="0"/>
              </a:rPr>
              <a:t>Key Generation</a:t>
            </a:r>
            <a:endParaRPr lang="en-IN" sz="3600" dirty="0">
              <a:latin typeface="DM Sans" pitchFamily="2" charset="0"/>
            </a:endParaRPr>
          </a:p>
        </p:txBody>
      </p:sp>
      <p:sp>
        <p:nvSpPr>
          <p:cNvPr id="9" name="TextBox 8">
            <a:extLst>
              <a:ext uri="{FF2B5EF4-FFF2-40B4-BE49-F238E27FC236}">
                <a16:creationId xmlns:a16="http://schemas.microsoft.com/office/drawing/2014/main" xmlns="" id="{76B9C628-C41B-1249-0929-A2A53C602FCA}"/>
              </a:ext>
            </a:extLst>
          </p:cNvPr>
          <p:cNvSpPr txBox="1"/>
          <p:nvPr/>
        </p:nvSpPr>
        <p:spPr>
          <a:xfrm>
            <a:off x="12115800" y="2095500"/>
            <a:ext cx="4277133" cy="646331"/>
          </a:xfrm>
          <a:prstGeom prst="rect">
            <a:avLst/>
          </a:prstGeom>
          <a:noFill/>
        </p:spPr>
        <p:txBody>
          <a:bodyPr wrap="none" rtlCol="0">
            <a:spAutoFit/>
          </a:bodyPr>
          <a:lstStyle/>
          <a:p>
            <a:r>
              <a:rPr lang="en-US" sz="3600" dirty="0">
                <a:latin typeface="DM Sans" pitchFamily="2" charset="0"/>
              </a:rPr>
              <a:t>Decryption Module</a:t>
            </a:r>
            <a:endParaRPr lang="en-IN" sz="3600" dirty="0">
              <a:latin typeface="DM Sans" pitchFamily="2" charset="0"/>
            </a:endParaRPr>
          </a:p>
        </p:txBody>
      </p:sp>
      <p:sp>
        <p:nvSpPr>
          <p:cNvPr id="10" name="TextBox 9">
            <a:extLst>
              <a:ext uri="{FF2B5EF4-FFF2-40B4-BE49-F238E27FC236}">
                <a16:creationId xmlns:a16="http://schemas.microsoft.com/office/drawing/2014/main" xmlns="" id="{673C8B75-BDEA-F1B2-9D31-9DE26093CA46}"/>
              </a:ext>
            </a:extLst>
          </p:cNvPr>
          <p:cNvSpPr txBox="1"/>
          <p:nvPr/>
        </p:nvSpPr>
        <p:spPr>
          <a:xfrm>
            <a:off x="7492155" y="6818531"/>
            <a:ext cx="3556846" cy="1200329"/>
          </a:xfrm>
          <a:prstGeom prst="rect">
            <a:avLst/>
          </a:prstGeom>
          <a:noFill/>
        </p:spPr>
        <p:txBody>
          <a:bodyPr wrap="square" rtlCol="0">
            <a:spAutoFit/>
          </a:bodyPr>
          <a:lstStyle/>
          <a:p>
            <a:r>
              <a:rPr lang="en-US" sz="3600" dirty="0">
                <a:latin typeface="DM Sans" pitchFamily="2" charset="0"/>
              </a:rPr>
              <a:t>Encryption Module</a:t>
            </a:r>
            <a:endParaRPr lang="en-IN" sz="3600" dirty="0">
              <a:latin typeface="DM Sans" pitchFamily="2" charset="0"/>
            </a:endParaRPr>
          </a:p>
        </p:txBody>
      </p:sp>
      <p:sp>
        <p:nvSpPr>
          <p:cNvPr id="11" name="TextBox 10">
            <a:extLst>
              <a:ext uri="{FF2B5EF4-FFF2-40B4-BE49-F238E27FC236}">
                <a16:creationId xmlns:a16="http://schemas.microsoft.com/office/drawing/2014/main" xmlns="" id="{B7BCBEC4-7E4E-1801-56DD-7AA51350225A}"/>
              </a:ext>
            </a:extLst>
          </p:cNvPr>
          <p:cNvSpPr txBox="1"/>
          <p:nvPr/>
        </p:nvSpPr>
        <p:spPr>
          <a:xfrm>
            <a:off x="555009" y="417546"/>
            <a:ext cx="4203395" cy="707886"/>
          </a:xfrm>
          <a:prstGeom prst="rect">
            <a:avLst/>
          </a:prstGeom>
          <a:noFill/>
        </p:spPr>
        <p:txBody>
          <a:bodyPr wrap="none" rtlCol="0">
            <a:spAutoFit/>
          </a:bodyPr>
          <a:lstStyle/>
          <a:p>
            <a:r>
              <a:rPr lang="en-US" sz="4000" b="1" dirty="0">
                <a:latin typeface="DM Sans" pitchFamily="2" charset="0"/>
              </a:rPr>
              <a:t>Program Output</a:t>
            </a:r>
            <a:endParaRPr lang="en-IN" sz="4000" b="1" dirty="0">
              <a:latin typeface="DM Sans" pitchFamily="2" charset="0"/>
            </a:endParaRPr>
          </a:p>
        </p:txBody>
      </p:sp>
    </p:spTree>
    <p:extLst>
      <p:ext uri="{BB962C8B-B14F-4D97-AF65-F5344CB8AC3E}">
        <p14:creationId xmlns:p14="http://schemas.microsoft.com/office/powerpoint/2010/main" val="3507878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11F629-926E-52E7-0E0C-C10DF87F72C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xmlns="" id="{D4DC30C4-11F2-3460-5F50-728826405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53" y="2552700"/>
            <a:ext cx="7138831" cy="655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5">
            <a:extLst>
              <a:ext uri="{FF2B5EF4-FFF2-40B4-BE49-F238E27FC236}">
                <a16:creationId xmlns:a16="http://schemas.microsoft.com/office/drawing/2014/main" xmlns="" id="{D1502460-C6DA-10F5-E992-93551D3954BD}"/>
              </a:ext>
            </a:extLst>
          </p:cNvPr>
          <p:cNvGrpSpPr/>
          <p:nvPr/>
        </p:nvGrpSpPr>
        <p:grpSpPr>
          <a:xfrm>
            <a:off x="-990599" y="512164"/>
            <a:ext cx="8534400" cy="9262671"/>
            <a:chOff x="0" y="-30832"/>
            <a:chExt cx="2315410" cy="843632"/>
          </a:xfrm>
        </p:grpSpPr>
        <p:sp>
          <p:nvSpPr>
            <p:cNvPr id="5" name="Freeform 6">
              <a:extLst>
                <a:ext uri="{FF2B5EF4-FFF2-40B4-BE49-F238E27FC236}">
                  <a16:creationId xmlns:a16="http://schemas.microsoft.com/office/drawing/2014/main" xmlns="" id="{C57693E3-FE45-1C9B-DC93-81C5C48AD04F}"/>
                </a:ext>
              </a:extLst>
            </p:cNvPr>
            <p:cNvSpPr/>
            <p:nvPr/>
          </p:nvSpPr>
          <p:spPr>
            <a:xfrm>
              <a:off x="419915" y="-30832"/>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6" name="TextBox 7">
              <a:extLst>
                <a:ext uri="{FF2B5EF4-FFF2-40B4-BE49-F238E27FC236}">
                  <a16:creationId xmlns:a16="http://schemas.microsoft.com/office/drawing/2014/main" xmlns="" id="{5D32B5D0-FB0E-B83B-4160-8355E56BCD8D}"/>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7" name="TextBox 6">
            <a:extLst>
              <a:ext uri="{FF2B5EF4-FFF2-40B4-BE49-F238E27FC236}">
                <a16:creationId xmlns:a16="http://schemas.microsoft.com/office/drawing/2014/main" xmlns="" id="{8DEB4375-EB9C-1A01-C82D-A39E2975B8D6}"/>
              </a:ext>
            </a:extLst>
          </p:cNvPr>
          <p:cNvSpPr txBox="1"/>
          <p:nvPr/>
        </p:nvSpPr>
        <p:spPr>
          <a:xfrm>
            <a:off x="804353" y="1170322"/>
            <a:ext cx="6206047" cy="1015663"/>
          </a:xfrm>
          <a:prstGeom prst="rect">
            <a:avLst/>
          </a:prstGeom>
          <a:noFill/>
        </p:spPr>
        <p:txBody>
          <a:bodyPr wrap="square" rtlCol="0">
            <a:spAutoFit/>
          </a:bodyPr>
          <a:lstStyle/>
          <a:p>
            <a:r>
              <a:rPr lang="en-US" sz="6000" dirty="0">
                <a:latin typeface="Oswald Bold" charset="0"/>
              </a:rPr>
              <a:t>Class Diagram</a:t>
            </a:r>
            <a:endParaRPr lang="en-IN" sz="6000" dirty="0">
              <a:latin typeface="Oswald Bold" charset="0"/>
            </a:endParaRPr>
          </a:p>
        </p:txBody>
      </p:sp>
      <p:sp>
        <p:nvSpPr>
          <p:cNvPr id="8" name="TextBox 7">
            <a:extLst>
              <a:ext uri="{FF2B5EF4-FFF2-40B4-BE49-F238E27FC236}">
                <a16:creationId xmlns:a16="http://schemas.microsoft.com/office/drawing/2014/main" xmlns="" id="{B587B21B-817C-D867-562A-4A5F550DB5BF}"/>
              </a:ext>
            </a:extLst>
          </p:cNvPr>
          <p:cNvSpPr txBox="1"/>
          <p:nvPr/>
        </p:nvSpPr>
        <p:spPr>
          <a:xfrm>
            <a:off x="8774530" y="800100"/>
            <a:ext cx="6934200" cy="1107996"/>
          </a:xfrm>
          <a:prstGeom prst="rect">
            <a:avLst/>
          </a:prstGeom>
          <a:noFill/>
        </p:spPr>
        <p:txBody>
          <a:bodyPr wrap="square" rtlCol="0">
            <a:spAutoFit/>
          </a:bodyPr>
          <a:lstStyle/>
          <a:p>
            <a:r>
              <a:rPr lang="en-US" sz="6600" dirty="0">
                <a:latin typeface="Oswald Bold" charset="0"/>
              </a:rPr>
              <a:t>Use Case Diagram</a:t>
            </a:r>
            <a:endParaRPr lang="en-IN" sz="6600" dirty="0">
              <a:latin typeface="Oswald Bold" charset="0"/>
            </a:endParaRPr>
          </a:p>
        </p:txBody>
      </p:sp>
      <p:pic>
        <p:nvPicPr>
          <p:cNvPr id="2050" name="Picture 2">
            <a:extLst>
              <a:ext uri="{FF2B5EF4-FFF2-40B4-BE49-F238E27FC236}">
                <a16:creationId xmlns:a16="http://schemas.microsoft.com/office/drawing/2014/main" xmlns="" id="{E6522602-28FD-9803-DCF4-238957245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241" y="1954122"/>
            <a:ext cx="8526463"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5">
            <a:extLst>
              <a:ext uri="{FF2B5EF4-FFF2-40B4-BE49-F238E27FC236}">
                <a16:creationId xmlns:a16="http://schemas.microsoft.com/office/drawing/2014/main" xmlns="" id="{8A0C7B45-955B-36A1-2E67-EF8721A614D5}"/>
              </a:ext>
            </a:extLst>
          </p:cNvPr>
          <p:cNvGrpSpPr/>
          <p:nvPr/>
        </p:nvGrpSpPr>
        <p:grpSpPr>
          <a:xfrm>
            <a:off x="8393530" y="512164"/>
            <a:ext cx="14630400" cy="6980103"/>
            <a:chOff x="-855238" y="-200766"/>
            <a:chExt cx="2750733" cy="1013566"/>
          </a:xfrm>
        </p:grpSpPr>
        <p:sp>
          <p:nvSpPr>
            <p:cNvPr id="10" name="Freeform 6">
              <a:extLst>
                <a:ext uri="{FF2B5EF4-FFF2-40B4-BE49-F238E27FC236}">
                  <a16:creationId xmlns:a16="http://schemas.microsoft.com/office/drawing/2014/main" xmlns="" id="{FD76BA87-4798-782D-5655-411C4404E045}"/>
                </a:ext>
              </a:extLst>
            </p:cNvPr>
            <p:cNvSpPr/>
            <p:nvPr/>
          </p:nvSpPr>
          <p:spPr>
            <a:xfrm>
              <a:off x="-855238" y="-200766"/>
              <a:ext cx="1675482"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11" name="TextBox 7">
              <a:extLst>
                <a:ext uri="{FF2B5EF4-FFF2-40B4-BE49-F238E27FC236}">
                  <a16:creationId xmlns:a16="http://schemas.microsoft.com/office/drawing/2014/main" xmlns="" id="{9F490747-A092-826F-93BD-4F27205EDE23}"/>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12" name="TextBox 11">
            <a:extLst>
              <a:ext uri="{FF2B5EF4-FFF2-40B4-BE49-F238E27FC236}">
                <a16:creationId xmlns:a16="http://schemas.microsoft.com/office/drawing/2014/main" xmlns="" id="{1EC0D08C-E271-BF78-5EB7-74F9AF19650D}"/>
              </a:ext>
            </a:extLst>
          </p:cNvPr>
          <p:cNvSpPr txBox="1"/>
          <p:nvPr/>
        </p:nvSpPr>
        <p:spPr>
          <a:xfrm>
            <a:off x="9170408" y="7101715"/>
            <a:ext cx="7543800" cy="1754326"/>
          </a:xfrm>
          <a:prstGeom prst="rect">
            <a:avLst/>
          </a:prstGeom>
          <a:noFill/>
        </p:spPr>
        <p:txBody>
          <a:bodyPr wrap="square" rtlCol="0">
            <a:spAutoFit/>
          </a:bodyPr>
          <a:lstStyle/>
          <a:p>
            <a:pPr algn="ctr"/>
            <a:r>
              <a:rPr lang="en-US" sz="5400" b="1" dirty="0">
                <a:latin typeface="DM Sans" pitchFamily="2" charset="0"/>
              </a:rPr>
              <a:t>Class and Use Case Diagram</a:t>
            </a:r>
            <a:endParaRPr lang="en-IN" sz="5400" b="1" dirty="0">
              <a:latin typeface="DM Sans" pitchFamily="2" charset="0"/>
            </a:endParaRPr>
          </a:p>
        </p:txBody>
      </p:sp>
    </p:spTree>
    <p:extLst>
      <p:ext uri="{BB962C8B-B14F-4D97-AF65-F5344CB8AC3E}">
        <p14:creationId xmlns:p14="http://schemas.microsoft.com/office/powerpoint/2010/main" val="251502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592182" y="539651"/>
            <a:ext cx="17068799" cy="9220200"/>
            <a:chOff x="0" y="0"/>
            <a:chExt cx="1895495" cy="812800"/>
          </a:xfrm>
        </p:grpSpPr>
        <p:sp>
          <p:nvSpPr>
            <p:cNvPr id="3"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4"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7"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4"/>
          <p:cNvSpPr txBox="1"/>
          <p:nvPr/>
        </p:nvSpPr>
        <p:spPr>
          <a:xfrm>
            <a:off x="1696233" y="3621818"/>
            <a:ext cx="13487400" cy="5016758"/>
          </a:xfrm>
          <a:prstGeom prst="rect">
            <a:avLst/>
          </a:prstGeom>
          <a:noFill/>
        </p:spPr>
        <p:txBody>
          <a:bodyPr wrap="square" rtlCol="0">
            <a:spAutoFit/>
          </a:bodyPr>
          <a:lstStyle/>
          <a:p>
            <a:pPr marL="342900" indent="-342900" algn="just">
              <a:buFont typeface="Arial" pitchFamily="34" charset="0"/>
              <a:buChar char="•"/>
            </a:pPr>
            <a:r>
              <a:rPr lang="en-US" sz="3200" b="1" dirty="0">
                <a:latin typeface="DM Sans" charset="0"/>
              </a:rPr>
              <a:t>Definition</a:t>
            </a:r>
            <a:r>
              <a:rPr lang="en-US" sz="3200" dirty="0">
                <a:latin typeface="DM Sans" charset="0"/>
              </a:rPr>
              <a:t>: A method to secure emails and files through encryption. </a:t>
            </a:r>
            <a:r>
              <a:rPr lang="en-US" sz="3200" b="1" dirty="0" err="1">
                <a:latin typeface="DM Sans" charset="0"/>
              </a:rPr>
              <a:t>Mechanism</a:t>
            </a:r>
            <a:r>
              <a:rPr lang="en-US" sz="3200" dirty="0" err="1">
                <a:latin typeface="DM Sans" charset="0"/>
              </a:rPr>
              <a:t>:</a:t>
            </a:r>
            <a:r>
              <a:rPr lang="en-US" sz="3200" b="1" dirty="0" err="1">
                <a:latin typeface="DM Sans" charset="0"/>
              </a:rPr>
              <a:t>Symmetric</a:t>
            </a:r>
            <a:r>
              <a:rPr lang="en-US" sz="3200" b="1" dirty="0">
                <a:latin typeface="DM Sans" charset="0"/>
              </a:rPr>
              <a:t> and Asymmetric Encryption</a:t>
            </a:r>
            <a:r>
              <a:rPr lang="en-US" sz="3200" dirty="0">
                <a:latin typeface="DM Sans" charset="0"/>
              </a:rPr>
              <a:t>: Uses both methods for protection.</a:t>
            </a:r>
          </a:p>
          <a:p>
            <a:pPr marL="342900" indent="-342900" algn="just">
              <a:buFont typeface="Arial" pitchFamily="34" charset="0"/>
              <a:buChar char="•"/>
            </a:pPr>
            <a:r>
              <a:rPr lang="en-US" sz="3200" b="1" dirty="0">
                <a:latin typeface="DM Sans" charset="0"/>
              </a:rPr>
              <a:t>Encryption Process</a:t>
            </a:r>
            <a:r>
              <a:rPr lang="en-US" sz="3200" dirty="0">
                <a:latin typeface="DM Sans" charset="0"/>
              </a:rPr>
              <a:t>: Converts messages into a scrambled format.</a:t>
            </a:r>
          </a:p>
          <a:p>
            <a:pPr marL="342900" indent="-342900" algn="just">
              <a:buFont typeface="Arial" pitchFamily="34" charset="0"/>
              <a:buChar char="•"/>
            </a:pPr>
            <a:r>
              <a:rPr lang="en-US" sz="3200" b="1" dirty="0">
                <a:latin typeface="DM Sans" charset="0"/>
              </a:rPr>
              <a:t>Decryption</a:t>
            </a:r>
            <a:r>
              <a:rPr lang="en-US" sz="3200" dirty="0">
                <a:latin typeface="DM Sans" charset="0"/>
              </a:rPr>
              <a:t>: Only the intended recipient with the specific key can read the message.</a:t>
            </a:r>
          </a:p>
          <a:p>
            <a:pPr marL="342900" indent="-342900" algn="just">
              <a:buFont typeface="Arial" pitchFamily="34" charset="0"/>
              <a:buChar char="•"/>
            </a:pPr>
            <a:r>
              <a:rPr lang="en-US" sz="3200" b="1" dirty="0">
                <a:latin typeface="DM Sans" charset="0"/>
              </a:rPr>
              <a:t>Protection Prevents</a:t>
            </a:r>
            <a:r>
              <a:rPr lang="en-US" sz="3200" dirty="0">
                <a:latin typeface="DM Sans" charset="0"/>
              </a:rPr>
              <a:t>: Eavesdropping and data breaches.</a:t>
            </a:r>
          </a:p>
          <a:p>
            <a:pPr marL="342900" indent="-342900" algn="just">
              <a:buFont typeface="Arial" pitchFamily="34" charset="0"/>
              <a:buChar char="•"/>
            </a:pPr>
            <a:r>
              <a:rPr lang="en-US" sz="3200" b="1" dirty="0">
                <a:latin typeface="DM Sans" charset="0"/>
              </a:rPr>
              <a:t>Usage</a:t>
            </a:r>
            <a:r>
              <a:rPr lang="en-US" sz="3200" dirty="0">
                <a:latin typeface="DM Sans" charset="0"/>
              </a:rPr>
              <a:t>: Common in commercial settings to secure sensitive information and communications.</a:t>
            </a:r>
          </a:p>
          <a:p>
            <a:pPr marL="342900" indent="-342900" algn="just">
              <a:buFont typeface="Arial" pitchFamily="34" charset="0"/>
              <a:buChar char="•"/>
            </a:pPr>
            <a:endParaRPr lang="en-IN" sz="3200" dirty="0">
              <a:latin typeface="DM Sans" charset="0"/>
            </a:endParaRPr>
          </a:p>
        </p:txBody>
      </p:sp>
      <p:sp>
        <p:nvSpPr>
          <p:cNvPr id="9" name="TextBox 8"/>
          <p:cNvSpPr txBox="1"/>
          <p:nvPr/>
        </p:nvSpPr>
        <p:spPr>
          <a:xfrm>
            <a:off x="1828800" y="2449443"/>
            <a:ext cx="5791200" cy="830997"/>
          </a:xfrm>
          <a:prstGeom prst="rect">
            <a:avLst/>
          </a:prstGeom>
          <a:noFill/>
        </p:spPr>
        <p:txBody>
          <a:bodyPr wrap="square" rtlCol="0">
            <a:spAutoFit/>
          </a:bodyPr>
          <a:lstStyle/>
          <a:p>
            <a:r>
              <a:rPr lang="en-US" sz="4800" dirty="0">
                <a:latin typeface="Oswald Bold" charset="0"/>
              </a:rPr>
              <a:t>PGP Encryption</a:t>
            </a:r>
            <a:endParaRPr lang="en-IN" sz="4800" dirty="0">
              <a:latin typeface="Oswald Bold" charset="0"/>
            </a:endParaRPr>
          </a:p>
        </p:txBody>
      </p:sp>
      <p:sp>
        <p:nvSpPr>
          <p:cNvPr id="11" name="TextBox 10"/>
          <p:cNvSpPr txBox="1"/>
          <p:nvPr/>
        </p:nvSpPr>
        <p:spPr>
          <a:xfrm>
            <a:off x="9296400" y="983780"/>
            <a:ext cx="6477000" cy="1107996"/>
          </a:xfrm>
          <a:prstGeom prst="rect">
            <a:avLst/>
          </a:prstGeom>
          <a:noFill/>
        </p:spPr>
        <p:txBody>
          <a:bodyPr wrap="square" rtlCol="0">
            <a:spAutoFit/>
          </a:bodyPr>
          <a:lstStyle/>
          <a:p>
            <a:r>
              <a:rPr lang="en-US" sz="6600" dirty="0">
                <a:latin typeface="Oswald Bold" charset="0"/>
              </a:rPr>
              <a:t>INTRODUCTION</a:t>
            </a:r>
            <a:endParaRPr lang="en-IN" sz="6600" dirty="0">
              <a:latin typeface="Oswald Bold" charset="0"/>
            </a:endParaRPr>
          </a:p>
        </p:txBody>
      </p:sp>
      <p:cxnSp>
        <p:nvCxnSpPr>
          <p:cNvPr id="13" name="Straight Connector 12"/>
          <p:cNvCxnSpPr/>
          <p:nvPr/>
        </p:nvCxnSpPr>
        <p:spPr>
          <a:xfrm>
            <a:off x="1696233" y="1790700"/>
            <a:ext cx="7142967" cy="0"/>
          </a:xfrm>
          <a:prstGeom prst="line">
            <a:avLst/>
          </a:prstGeom>
          <a:ln w="57150"/>
        </p:spPr>
        <p:style>
          <a:lnRef idx="1">
            <a:schemeClr val="dk1"/>
          </a:lnRef>
          <a:fillRef idx="0">
            <a:schemeClr val="dk1"/>
          </a:fillRef>
          <a:effectRef idx="0">
            <a:schemeClr val="dk1"/>
          </a:effectRef>
          <a:fontRef idx="minor">
            <a:schemeClr val="tx1"/>
          </a:fontRef>
        </p:style>
      </p:cxnSp>
      <p:sp>
        <p:nvSpPr>
          <p:cNvPr id="16" name="Oval 15"/>
          <p:cNvSpPr/>
          <p:nvPr/>
        </p:nvSpPr>
        <p:spPr>
          <a:xfrm>
            <a:off x="9030066" y="1648424"/>
            <a:ext cx="98299"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462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7B9BC8E-6662-FAF3-3622-8F32DB5E6828}"/>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xmlns="" id="{4C266D41-3D22-958F-C2FE-E79FB8D19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83" y="2857500"/>
            <a:ext cx="8345487"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374B0D5D-9EF7-BE3E-2A13-51304B733874}"/>
              </a:ext>
            </a:extLst>
          </p:cNvPr>
          <p:cNvSpPr txBox="1"/>
          <p:nvPr/>
        </p:nvSpPr>
        <p:spPr>
          <a:xfrm>
            <a:off x="1513882" y="1728891"/>
            <a:ext cx="8620717" cy="1107996"/>
          </a:xfrm>
          <a:prstGeom prst="rect">
            <a:avLst/>
          </a:prstGeom>
          <a:noFill/>
        </p:spPr>
        <p:txBody>
          <a:bodyPr wrap="square" rtlCol="0">
            <a:spAutoFit/>
          </a:bodyPr>
          <a:lstStyle/>
          <a:p>
            <a:r>
              <a:rPr lang="en-US" sz="6600" dirty="0">
                <a:latin typeface="Oswald Bold" charset="0"/>
              </a:rPr>
              <a:t>Sequence Diagram</a:t>
            </a:r>
            <a:endParaRPr lang="en-IN" sz="6600" dirty="0">
              <a:latin typeface="Oswald Bold" charset="0"/>
            </a:endParaRPr>
          </a:p>
        </p:txBody>
      </p:sp>
      <p:grpSp>
        <p:nvGrpSpPr>
          <p:cNvPr id="4" name="Group 5">
            <a:extLst>
              <a:ext uri="{FF2B5EF4-FFF2-40B4-BE49-F238E27FC236}">
                <a16:creationId xmlns:a16="http://schemas.microsoft.com/office/drawing/2014/main" xmlns="" id="{2F739360-0B41-458D-5CED-4BD5DA74C2EC}"/>
              </a:ext>
            </a:extLst>
          </p:cNvPr>
          <p:cNvGrpSpPr/>
          <p:nvPr/>
        </p:nvGrpSpPr>
        <p:grpSpPr>
          <a:xfrm>
            <a:off x="-325068" y="-266700"/>
            <a:ext cx="10243404" cy="8860759"/>
            <a:chOff x="0" y="-19050"/>
            <a:chExt cx="2153998" cy="1025596"/>
          </a:xfrm>
        </p:grpSpPr>
        <p:sp>
          <p:nvSpPr>
            <p:cNvPr id="5" name="Freeform 6">
              <a:extLst>
                <a:ext uri="{FF2B5EF4-FFF2-40B4-BE49-F238E27FC236}">
                  <a16:creationId xmlns:a16="http://schemas.microsoft.com/office/drawing/2014/main" xmlns="" id="{28B2159B-5E0A-1BB3-519C-1E9D1925DA6A}"/>
                </a:ext>
              </a:extLst>
            </p:cNvPr>
            <p:cNvSpPr/>
            <p:nvPr/>
          </p:nvSpPr>
          <p:spPr>
            <a:xfrm>
              <a:off x="258503" y="193746"/>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6" name="TextBox 7">
              <a:extLst>
                <a:ext uri="{FF2B5EF4-FFF2-40B4-BE49-F238E27FC236}">
                  <a16:creationId xmlns:a16="http://schemas.microsoft.com/office/drawing/2014/main" xmlns="" id="{03BFDB75-659F-D488-9654-C555569D3B07}"/>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pic>
        <p:nvPicPr>
          <p:cNvPr id="4098" name="Picture 2">
            <a:extLst>
              <a:ext uri="{FF2B5EF4-FFF2-40B4-BE49-F238E27FC236}">
                <a16:creationId xmlns:a16="http://schemas.microsoft.com/office/drawing/2014/main" xmlns="" id="{49F3A734-8E01-F169-0BCD-7A23F8EE6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1099" y="2560483"/>
            <a:ext cx="3857625" cy="615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xmlns="" id="{4482536A-FC8F-A9B0-CBFB-9ED7F7002DAD}"/>
              </a:ext>
            </a:extLst>
          </p:cNvPr>
          <p:cNvSpPr txBox="1"/>
          <p:nvPr/>
        </p:nvSpPr>
        <p:spPr>
          <a:xfrm>
            <a:off x="11201400" y="1312471"/>
            <a:ext cx="8077200" cy="1015663"/>
          </a:xfrm>
          <a:prstGeom prst="rect">
            <a:avLst/>
          </a:prstGeom>
          <a:noFill/>
        </p:spPr>
        <p:txBody>
          <a:bodyPr wrap="square" rtlCol="0">
            <a:spAutoFit/>
          </a:bodyPr>
          <a:lstStyle/>
          <a:p>
            <a:r>
              <a:rPr lang="en-US" sz="6000" dirty="0">
                <a:latin typeface="Oswald Bold" charset="0"/>
              </a:rPr>
              <a:t>Activity Diagram</a:t>
            </a:r>
            <a:endParaRPr lang="en-IN" sz="6000" dirty="0">
              <a:latin typeface="Oswald Bold" charset="0"/>
            </a:endParaRPr>
          </a:p>
        </p:txBody>
      </p:sp>
      <p:grpSp>
        <p:nvGrpSpPr>
          <p:cNvPr id="8" name="Group 5">
            <a:extLst>
              <a:ext uri="{FF2B5EF4-FFF2-40B4-BE49-F238E27FC236}">
                <a16:creationId xmlns:a16="http://schemas.microsoft.com/office/drawing/2014/main" xmlns="" id="{5EB4F14F-B17B-1E70-138E-F060491D242B}"/>
              </a:ext>
            </a:extLst>
          </p:cNvPr>
          <p:cNvGrpSpPr/>
          <p:nvPr/>
        </p:nvGrpSpPr>
        <p:grpSpPr>
          <a:xfrm>
            <a:off x="9829800" y="980921"/>
            <a:ext cx="6781800" cy="8325158"/>
            <a:chOff x="0" y="-33904"/>
            <a:chExt cx="2315722" cy="846704"/>
          </a:xfrm>
        </p:grpSpPr>
        <p:sp>
          <p:nvSpPr>
            <p:cNvPr id="9" name="Freeform 6">
              <a:extLst>
                <a:ext uri="{FF2B5EF4-FFF2-40B4-BE49-F238E27FC236}">
                  <a16:creationId xmlns:a16="http://schemas.microsoft.com/office/drawing/2014/main" xmlns="" id="{B4C2FAD3-4D5E-446C-18A3-8157D2689FD4}"/>
                </a:ext>
              </a:extLst>
            </p:cNvPr>
            <p:cNvSpPr/>
            <p:nvPr/>
          </p:nvSpPr>
          <p:spPr>
            <a:xfrm>
              <a:off x="420227" y="-33904"/>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10" name="TextBox 7">
              <a:extLst>
                <a:ext uri="{FF2B5EF4-FFF2-40B4-BE49-F238E27FC236}">
                  <a16:creationId xmlns:a16="http://schemas.microsoft.com/office/drawing/2014/main" xmlns="" id="{CC537290-E90F-3F12-5837-1EB6A7C92EC9}"/>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329440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262FA1D-44EF-EBA4-F799-74BABF350558}"/>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xmlns="" id="{D7424E83-6827-6FD5-C47C-110537BD2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1" y="463148"/>
            <a:ext cx="6049963" cy="886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xmlns="" id="{AD1DC8FE-74FA-6185-A8F1-EB8C2B5ED146}"/>
              </a:ext>
            </a:extLst>
          </p:cNvPr>
          <p:cNvSpPr txBox="1"/>
          <p:nvPr/>
        </p:nvSpPr>
        <p:spPr>
          <a:xfrm>
            <a:off x="9982200" y="3948897"/>
            <a:ext cx="7239000" cy="1107996"/>
          </a:xfrm>
          <a:prstGeom prst="rect">
            <a:avLst/>
          </a:prstGeom>
          <a:noFill/>
        </p:spPr>
        <p:txBody>
          <a:bodyPr wrap="square" rtlCol="0">
            <a:spAutoFit/>
          </a:bodyPr>
          <a:lstStyle/>
          <a:p>
            <a:r>
              <a:rPr lang="en-US" sz="6600" dirty="0">
                <a:latin typeface="Oswald Bold" charset="0"/>
              </a:rPr>
              <a:t>DFD Diagram Level 1</a:t>
            </a:r>
            <a:endParaRPr lang="en-IN" sz="6600" dirty="0">
              <a:latin typeface="Oswald Bold" charset="0"/>
            </a:endParaRPr>
          </a:p>
        </p:txBody>
      </p:sp>
      <p:grpSp>
        <p:nvGrpSpPr>
          <p:cNvPr id="4" name="Group 5">
            <a:extLst>
              <a:ext uri="{FF2B5EF4-FFF2-40B4-BE49-F238E27FC236}">
                <a16:creationId xmlns:a16="http://schemas.microsoft.com/office/drawing/2014/main" xmlns="" id="{26FAF038-7173-5C4F-D03F-A833C683785B}"/>
              </a:ext>
            </a:extLst>
          </p:cNvPr>
          <p:cNvGrpSpPr/>
          <p:nvPr/>
        </p:nvGrpSpPr>
        <p:grpSpPr>
          <a:xfrm>
            <a:off x="883178" y="251821"/>
            <a:ext cx="7543800" cy="10003903"/>
            <a:chOff x="0" y="-33904"/>
            <a:chExt cx="2315722" cy="846704"/>
          </a:xfrm>
        </p:grpSpPr>
        <p:sp>
          <p:nvSpPr>
            <p:cNvPr id="5" name="Freeform 6">
              <a:extLst>
                <a:ext uri="{FF2B5EF4-FFF2-40B4-BE49-F238E27FC236}">
                  <a16:creationId xmlns:a16="http://schemas.microsoft.com/office/drawing/2014/main" xmlns="" id="{05981A33-7E97-5851-3AAE-4568D3B66193}"/>
                </a:ext>
              </a:extLst>
            </p:cNvPr>
            <p:cNvSpPr/>
            <p:nvPr/>
          </p:nvSpPr>
          <p:spPr>
            <a:xfrm>
              <a:off x="420227" y="-33904"/>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6" name="TextBox 7">
              <a:extLst>
                <a:ext uri="{FF2B5EF4-FFF2-40B4-BE49-F238E27FC236}">
                  <a16:creationId xmlns:a16="http://schemas.microsoft.com/office/drawing/2014/main" xmlns="" id="{187E7415-152E-11E7-AD89-3AC958504FD3}"/>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1654224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B5EA08C-0F76-277E-F0D1-239E913731C9}"/>
              </a:ext>
            </a:extLst>
          </p:cNvPr>
          <p:cNvSpPr txBox="1"/>
          <p:nvPr/>
        </p:nvSpPr>
        <p:spPr>
          <a:xfrm>
            <a:off x="647700" y="2247900"/>
            <a:ext cx="16992600" cy="4401205"/>
          </a:xfrm>
          <a:prstGeom prst="rect">
            <a:avLst/>
          </a:prstGeom>
          <a:noFill/>
        </p:spPr>
        <p:txBody>
          <a:bodyPr wrap="square" rtlCol="0">
            <a:spAutoFit/>
          </a:bodyPr>
          <a:lstStyle/>
          <a:p>
            <a:pPr algn="just"/>
            <a:r>
              <a:rPr lang="en-US" sz="4000" dirty="0">
                <a:latin typeface="DM Sans" pitchFamily="2" charset="0"/>
              </a:rPr>
              <a:t>Unit testing in this Flask application ensures that core features—encryption, decryption, and error handling—function as expected. Testing isolated components allows early bug detection, confirms correct functionality, and builds confidence for code refactoring. The tests cover normal strings, empty strings, and invalid requests, verifying robustness and handling of edge cases. Overall, unit testing improves the reliability, maintainability, and stability of the application.</a:t>
            </a:r>
            <a:endParaRPr lang="en-IN" sz="4000" dirty="0">
              <a:latin typeface="DM Sans" pitchFamily="2" charset="0"/>
            </a:endParaRPr>
          </a:p>
        </p:txBody>
      </p:sp>
      <p:sp>
        <p:nvSpPr>
          <p:cNvPr id="3" name="TextBox 2">
            <a:extLst>
              <a:ext uri="{FF2B5EF4-FFF2-40B4-BE49-F238E27FC236}">
                <a16:creationId xmlns:a16="http://schemas.microsoft.com/office/drawing/2014/main" xmlns="" id="{ADD9E9FF-5A79-2AFC-9630-A0031A80050E}"/>
              </a:ext>
            </a:extLst>
          </p:cNvPr>
          <p:cNvSpPr txBox="1"/>
          <p:nvPr/>
        </p:nvSpPr>
        <p:spPr>
          <a:xfrm>
            <a:off x="647700" y="1333500"/>
            <a:ext cx="3243196" cy="769441"/>
          </a:xfrm>
          <a:prstGeom prst="rect">
            <a:avLst/>
          </a:prstGeom>
          <a:noFill/>
        </p:spPr>
        <p:txBody>
          <a:bodyPr wrap="none" rtlCol="0">
            <a:spAutoFit/>
          </a:bodyPr>
          <a:lstStyle/>
          <a:p>
            <a:r>
              <a:rPr lang="en-US" sz="4400" b="1" dirty="0">
                <a:latin typeface="DM Sans" pitchFamily="2" charset="0"/>
              </a:rPr>
              <a:t>Conclusion</a:t>
            </a:r>
          </a:p>
        </p:txBody>
      </p:sp>
    </p:spTree>
    <p:extLst>
      <p:ext uri="{BB962C8B-B14F-4D97-AF65-F5344CB8AC3E}">
        <p14:creationId xmlns:p14="http://schemas.microsoft.com/office/powerpoint/2010/main" val="583717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4EB7D8B-F8EA-615D-60B3-581E1A9D0055}"/>
              </a:ext>
            </a:extLst>
          </p:cNvPr>
          <p:cNvSpPr txBox="1"/>
          <p:nvPr/>
        </p:nvSpPr>
        <p:spPr>
          <a:xfrm>
            <a:off x="647700" y="571500"/>
            <a:ext cx="3284874" cy="769441"/>
          </a:xfrm>
          <a:prstGeom prst="rect">
            <a:avLst/>
          </a:prstGeom>
          <a:noFill/>
        </p:spPr>
        <p:txBody>
          <a:bodyPr wrap="none" rtlCol="0">
            <a:spAutoFit/>
          </a:bodyPr>
          <a:lstStyle/>
          <a:p>
            <a:r>
              <a:rPr lang="en-US" sz="4400" b="1" dirty="0">
                <a:latin typeface="DM Sans" pitchFamily="2" charset="0"/>
              </a:rPr>
              <a:t>References</a:t>
            </a:r>
          </a:p>
        </p:txBody>
      </p:sp>
      <p:sp>
        <p:nvSpPr>
          <p:cNvPr id="3" name="TextBox 2">
            <a:extLst>
              <a:ext uri="{FF2B5EF4-FFF2-40B4-BE49-F238E27FC236}">
                <a16:creationId xmlns:a16="http://schemas.microsoft.com/office/drawing/2014/main" xmlns="" id="{42F4C20D-F7C2-05D9-1B8D-4833B6FC17EE}"/>
              </a:ext>
            </a:extLst>
          </p:cNvPr>
          <p:cNvSpPr txBox="1"/>
          <p:nvPr/>
        </p:nvSpPr>
        <p:spPr>
          <a:xfrm>
            <a:off x="647700" y="1638300"/>
            <a:ext cx="15811500" cy="7331238"/>
          </a:xfrm>
          <a:prstGeom prst="rect">
            <a:avLst/>
          </a:prstGeom>
          <a:noFill/>
        </p:spPr>
        <p:txBody>
          <a:bodyPr wrap="square" rtlCol="0">
            <a:spAutoFit/>
          </a:bodyPr>
          <a:lstStyle/>
          <a:p>
            <a:pPr marR="336550" lvl="0" algn="just">
              <a:lnSpc>
                <a:spcPct val="115000"/>
              </a:lnSpc>
              <a:buSzPts val="1300"/>
              <a:tabLst>
                <a:tab pos="257175" algn="l"/>
              </a:tabLst>
            </a:pP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G. </a:t>
            </a:r>
            <a:r>
              <a:rPr lang="en-US" sz="2800" dirty="0" err="1">
                <a:solidFill>
                  <a:srgbClr val="000000"/>
                </a:solidFill>
                <a:effectLst/>
                <a:latin typeface="DM Sans" pitchFamily="2" charset="0"/>
                <a:ea typeface="Times New Roman" panose="02020603050405020304" pitchFamily="18" charset="0"/>
                <a:cs typeface="Times New Roman" panose="02020603050405020304" pitchFamily="18" charset="0"/>
              </a:rPr>
              <a:t>Armano</a:t>
            </a: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 S. Marchal, and N. </a:t>
            </a:r>
            <a:r>
              <a:rPr lang="en-US" sz="2800" dirty="0" err="1">
                <a:solidFill>
                  <a:srgbClr val="000000"/>
                </a:solidFill>
                <a:effectLst/>
                <a:latin typeface="DM Sans" pitchFamily="2" charset="0"/>
                <a:ea typeface="Times New Roman" panose="02020603050405020304" pitchFamily="18" charset="0"/>
                <a:cs typeface="Times New Roman" panose="02020603050405020304" pitchFamily="18" charset="0"/>
              </a:rPr>
              <a:t>Asokan</a:t>
            </a: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 "Real-time client-side phishing prevention add-on," published in 2016 IEEE 36th International Conference on Distributed Computing Systems (ICDCS), pp. 777-778. DOI: 10.1109/ICDCS.2016.44</a:t>
            </a:r>
          </a:p>
          <a:p>
            <a:pPr marR="336550" lvl="0" algn="just">
              <a:lnSpc>
                <a:spcPct val="115000"/>
              </a:lnSpc>
              <a:buSzPts val="1300"/>
              <a:tabLst>
                <a:tab pos="257175" algn="l"/>
              </a:tabLst>
            </a:pPr>
            <a:endParaRPr lang="en-IN" sz="2800" dirty="0">
              <a:effectLst/>
              <a:latin typeface="DM Sans" pitchFamily="2" charset="0"/>
              <a:ea typeface="Times New Roman" panose="02020603050405020304" pitchFamily="18" charset="0"/>
              <a:cs typeface="Times New Roman" panose="02020603050405020304" pitchFamily="18" charset="0"/>
            </a:endParaRPr>
          </a:p>
          <a:p>
            <a:pPr marR="329565" lvl="0" algn="just">
              <a:lnSpc>
                <a:spcPct val="115000"/>
              </a:lnSpc>
              <a:buSzPts val="1300"/>
              <a:tabLst>
                <a:tab pos="247650" algn="l"/>
              </a:tabLst>
            </a:pP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Z. </a:t>
            </a:r>
            <a:r>
              <a:rPr lang="en-US" sz="2800" dirty="0" err="1">
                <a:solidFill>
                  <a:srgbClr val="000000"/>
                </a:solidFill>
                <a:effectLst/>
                <a:latin typeface="DM Sans" pitchFamily="2" charset="0"/>
                <a:ea typeface="Times New Roman" panose="02020603050405020304" pitchFamily="18" charset="0"/>
                <a:cs typeface="Times New Roman" panose="02020603050405020304" pitchFamily="18" charset="0"/>
              </a:rPr>
              <a:t>Futai</a:t>
            </a: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 Y. Geng, B. Pei, P. Li, and L. Lin, "Web phishing detection based on graph mining," published in 2016 2nd IEEE International Conference on Computer and Communications (ICCC), pp. 205-210. DOI: 10.1109/COMPComm.2016.7924867</a:t>
            </a:r>
          </a:p>
          <a:p>
            <a:pPr marR="329565" lvl="0" algn="just">
              <a:lnSpc>
                <a:spcPct val="115000"/>
              </a:lnSpc>
              <a:buSzPts val="1300"/>
              <a:tabLst>
                <a:tab pos="247650" algn="l"/>
              </a:tabLst>
            </a:pPr>
            <a:endParaRPr lang="en-IN" sz="2800" dirty="0">
              <a:effectLst/>
              <a:latin typeface="DM Sans" pitchFamily="2" charset="0"/>
              <a:ea typeface="Times New Roman" panose="02020603050405020304" pitchFamily="18" charset="0"/>
              <a:cs typeface="Times New Roman" panose="02020603050405020304" pitchFamily="18" charset="0"/>
            </a:endParaRPr>
          </a:p>
          <a:p>
            <a:pPr marR="328930" lvl="0" algn="just">
              <a:lnSpc>
                <a:spcPct val="115000"/>
              </a:lnSpc>
              <a:buSzPts val="1300"/>
              <a:tabLst>
                <a:tab pos="238125" algn="l"/>
                <a:tab pos="1394460" algn="l"/>
                <a:tab pos="2604135" algn="l"/>
                <a:tab pos="3949065" algn="l"/>
                <a:tab pos="4615815" algn="l"/>
                <a:tab pos="5657850" algn="l"/>
              </a:tabLst>
            </a:pP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V. R. </a:t>
            </a:r>
            <a:r>
              <a:rPr lang="en-US" sz="2800" dirty="0" err="1">
                <a:solidFill>
                  <a:srgbClr val="000000"/>
                </a:solidFill>
                <a:effectLst/>
                <a:latin typeface="DM Sans" pitchFamily="2" charset="0"/>
                <a:ea typeface="Times New Roman" panose="02020603050405020304" pitchFamily="18" charset="0"/>
                <a:cs typeface="Times New Roman" panose="02020603050405020304" pitchFamily="18" charset="0"/>
              </a:rPr>
              <a:t>Hawanna</a:t>
            </a:r>
            <a:r>
              <a:rPr lang="en-US" sz="2800" dirty="0">
                <a:solidFill>
                  <a:srgbClr val="000000"/>
                </a:solidFill>
                <a:effectLst/>
                <a:latin typeface="DM Sans" pitchFamily="2" charset="0"/>
                <a:ea typeface="Times New Roman" panose="02020603050405020304" pitchFamily="18" charset="0"/>
                <a:cs typeface="Times New Roman" panose="02020603050405020304" pitchFamily="18" charset="0"/>
              </a:rPr>
              <a:t>, V. Y. Kulkarni, and R. A. Rane, "A novel algorithm to detect phishing URLs," published in 2016 International Conference on Automatic Control and Dynamic Optimization	Techniques	(ICACDOT),	pp.	548-552.	DOI: 10.1109/ICACDOT.2016.7877645</a:t>
            </a:r>
          </a:p>
          <a:p>
            <a:pPr marR="328930" lvl="0" algn="just">
              <a:lnSpc>
                <a:spcPct val="115000"/>
              </a:lnSpc>
              <a:buSzPts val="1300"/>
              <a:tabLst>
                <a:tab pos="238125" algn="l"/>
                <a:tab pos="1394460" algn="l"/>
                <a:tab pos="2604135" algn="l"/>
                <a:tab pos="3949065" algn="l"/>
                <a:tab pos="4615815" algn="l"/>
                <a:tab pos="5657850" algn="l"/>
              </a:tabLst>
            </a:pPr>
            <a:endParaRPr lang="en-IN" sz="2800" dirty="0">
              <a:effectLst/>
              <a:latin typeface="DM Sans" pitchFamily="2" charset="0"/>
              <a:ea typeface="Times New Roman" panose="02020603050405020304" pitchFamily="18" charset="0"/>
              <a:cs typeface="Times New Roman" panose="02020603050405020304" pitchFamily="18" charset="0"/>
            </a:endParaRPr>
          </a:p>
          <a:p>
            <a:r>
              <a:rPr lang="en-US" sz="2800" dirty="0">
                <a:solidFill>
                  <a:srgbClr val="000000"/>
                </a:solidFill>
                <a:effectLst/>
                <a:latin typeface="DM Sans" pitchFamily="2" charset="0"/>
                <a:ea typeface="Times New Roman" panose="02020603050405020304" pitchFamily="18" charset="0"/>
              </a:rPr>
              <a:t>J. Hu, X. Zhang, Y. Ji, H. Yan, L. Ding, J. Li, and H. Meng, "Detecting phishing websites based on the study of the financial industry webserver logs," published in 2016 3rd International Conference on Information Science and Control Engineering (ICISCE), </a:t>
            </a:r>
            <a:endParaRPr lang="en-IN" sz="2800" dirty="0">
              <a:latin typeface="DM Sans" pitchFamily="2" charset="0"/>
            </a:endParaRPr>
          </a:p>
        </p:txBody>
      </p:sp>
    </p:spTree>
    <p:extLst>
      <p:ext uri="{BB962C8B-B14F-4D97-AF65-F5344CB8AC3E}">
        <p14:creationId xmlns:p14="http://schemas.microsoft.com/office/powerpoint/2010/main" val="252128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577"/>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2335030" y="285095"/>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ea typeface="Oswald Bold"/>
                <a:cs typeface="Oswald Bold"/>
                <a:sym typeface="Oswald Bold"/>
              </a:rPr>
              <a:t>OUR TEAM</a:t>
            </a:r>
          </a:p>
        </p:txBody>
      </p:sp>
      <p:grpSp>
        <p:nvGrpSpPr>
          <p:cNvPr id="6" name="Group 6"/>
          <p:cNvGrpSpPr/>
          <p:nvPr/>
        </p:nvGrpSpPr>
        <p:grpSpPr>
          <a:xfrm>
            <a:off x="1653228" y="3660204"/>
            <a:ext cx="3145217" cy="3434885"/>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1875261" y="4229229"/>
            <a:ext cx="2701150" cy="423193"/>
          </a:xfrm>
          <a:prstGeom prst="rect">
            <a:avLst/>
          </a:prstGeom>
        </p:spPr>
        <p:txBody>
          <a:bodyPr wrap="square" lIns="0" tIns="0" rIns="0" bIns="0" rtlCol="0" anchor="t">
            <a:spAutoFit/>
          </a:bodyPr>
          <a:lstStyle/>
          <a:p>
            <a:pPr algn="ctr">
              <a:lnSpc>
                <a:spcPts val="3286"/>
              </a:lnSpc>
            </a:pPr>
            <a:r>
              <a:rPr lang="en-US" sz="2738" spc="136" dirty="0" err="1">
                <a:solidFill>
                  <a:srgbClr val="FFFBFB"/>
                </a:solidFill>
                <a:latin typeface="DM Sans"/>
                <a:ea typeface="DM Sans"/>
                <a:cs typeface="DM Sans"/>
                <a:sym typeface="DM Sans"/>
              </a:rPr>
              <a:t>Guruprasath</a:t>
            </a:r>
            <a:r>
              <a:rPr lang="en-US" sz="2738" spc="136" dirty="0">
                <a:solidFill>
                  <a:srgbClr val="FFFBFB"/>
                </a:solidFill>
                <a:latin typeface="DM Sans"/>
                <a:ea typeface="DM Sans"/>
                <a:cs typeface="DM Sans"/>
                <a:sym typeface="DM Sans"/>
              </a:rPr>
              <a:t> P</a:t>
            </a:r>
          </a:p>
        </p:txBody>
      </p:sp>
      <p:sp>
        <p:nvSpPr>
          <p:cNvPr id="10" name="TextBox 10"/>
          <p:cNvSpPr txBox="1"/>
          <p:nvPr/>
        </p:nvSpPr>
        <p:spPr>
          <a:xfrm>
            <a:off x="1977931" y="4829646"/>
            <a:ext cx="2302097" cy="1592487"/>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ea typeface="DM Sans"/>
                <a:cs typeface="DM Sans"/>
                <a:sym typeface="DM Sans"/>
              </a:rPr>
              <a:t>Artificial intelligence and data Science</a:t>
            </a:r>
          </a:p>
          <a:p>
            <a:pPr algn="ctr">
              <a:lnSpc>
                <a:spcPts val="2464"/>
              </a:lnSpc>
            </a:pPr>
            <a:endParaRPr lang="en-US" sz="2053" spc="102" dirty="0">
              <a:solidFill>
                <a:srgbClr val="FFFBFB"/>
              </a:solidFill>
              <a:latin typeface="DM Sans"/>
              <a:ea typeface="DM Sans"/>
              <a:cs typeface="DM Sans"/>
              <a:sym typeface="DM Sans"/>
            </a:endParaRPr>
          </a:p>
          <a:p>
            <a:pPr algn="ctr">
              <a:lnSpc>
                <a:spcPts val="2464"/>
              </a:lnSpc>
            </a:pPr>
            <a:r>
              <a:rPr lang="en-US" sz="2053" spc="102" dirty="0">
                <a:solidFill>
                  <a:srgbClr val="FFFBFB"/>
                </a:solidFill>
                <a:latin typeface="DM Sans"/>
                <a:ea typeface="DM Sans"/>
                <a:cs typeface="DM Sans"/>
                <a:sym typeface="DM Sans"/>
              </a:rPr>
              <a:t>III Year</a:t>
            </a:r>
          </a:p>
        </p:txBody>
      </p:sp>
      <p:sp>
        <p:nvSpPr>
          <p:cNvPr id="30" name="Freeform 30"/>
          <p:cNvSpPr/>
          <p:nvPr/>
        </p:nvSpPr>
        <p:spPr>
          <a:xfrm>
            <a:off x="1556370" y="7142142"/>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2" name="Freeform 32"/>
          <p:cNvSpPr/>
          <p:nvPr/>
        </p:nvSpPr>
        <p:spPr>
          <a:xfrm>
            <a:off x="7574734" y="7142142"/>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sp>
      <p:sp>
        <p:nvSpPr>
          <p:cNvPr id="33" name="Freeform 33"/>
          <p:cNvSpPr/>
          <p:nvPr/>
        </p:nvSpPr>
        <p:spPr>
          <a:xfrm>
            <a:off x="13639800" y="7125979"/>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sp>
      <p:grpSp>
        <p:nvGrpSpPr>
          <p:cNvPr id="51" name="Group 6">
            <a:extLst>
              <a:ext uri="{FF2B5EF4-FFF2-40B4-BE49-F238E27FC236}">
                <a16:creationId xmlns:a16="http://schemas.microsoft.com/office/drawing/2014/main" xmlns="" id="{26722374-2D4F-D0C3-F5A7-901C77FCC642}"/>
              </a:ext>
            </a:extLst>
          </p:cNvPr>
          <p:cNvGrpSpPr/>
          <p:nvPr/>
        </p:nvGrpSpPr>
        <p:grpSpPr>
          <a:xfrm>
            <a:off x="7574734" y="3670262"/>
            <a:ext cx="3145217" cy="3434885"/>
            <a:chOff x="0" y="0"/>
            <a:chExt cx="862412" cy="941838"/>
          </a:xfrm>
        </p:grpSpPr>
        <p:sp>
          <p:nvSpPr>
            <p:cNvPr id="52" name="Freeform 7">
              <a:extLst>
                <a:ext uri="{FF2B5EF4-FFF2-40B4-BE49-F238E27FC236}">
                  <a16:creationId xmlns:a16="http://schemas.microsoft.com/office/drawing/2014/main" xmlns="" id="{CB75F44F-F378-0978-F81A-44CBDCAAEBC5}"/>
                </a:ext>
              </a:extLst>
            </p:cNvPr>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53" name="TextBox 8">
              <a:extLst>
                <a:ext uri="{FF2B5EF4-FFF2-40B4-BE49-F238E27FC236}">
                  <a16:creationId xmlns:a16="http://schemas.microsoft.com/office/drawing/2014/main" xmlns="" id="{AD54AC42-6CAC-F569-FBA1-21C4E5DA0C81}"/>
                </a:ext>
              </a:extLst>
            </p:cNvPr>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54" name="TextBox 9">
            <a:extLst>
              <a:ext uri="{FF2B5EF4-FFF2-40B4-BE49-F238E27FC236}">
                <a16:creationId xmlns:a16="http://schemas.microsoft.com/office/drawing/2014/main" xmlns="" id="{C7D014F7-86B6-5EA3-3225-2723DDF9297E}"/>
              </a:ext>
            </a:extLst>
          </p:cNvPr>
          <p:cNvSpPr txBox="1"/>
          <p:nvPr/>
        </p:nvSpPr>
        <p:spPr>
          <a:xfrm>
            <a:off x="7586216" y="4224661"/>
            <a:ext cx="3182599" cy="423193"/>
          </a:xfrm>
          <a:prstGeom prst="rect">
            <a:avLst/>
          </a:prstGeom>
        </p:spPr>
        <p:txBody>
          <a:bodyPr wrap="square" lIns="0" tIns="0" rIns="0" bIns="0" rtlCol="0" anchor="t">
            <a:spAutoFit/>
          </a:bodyPr>
          <a:lstStyle/>
          <a:p>
            <a:pPr algn="ctr">
              <a:lnSpc>
                <a:spcPts val="3286"/>
              </a:lnSpc>
            </a:pPr>
            <a:r>
              <a:rPr lang="en-US" sz="2700" spc="136" dirty="0" err="1">
                <a:solidFill>
                  <a:srgbClr val="FFFBFB"/>
                </a:solidFill>
                <a:latin typeface="DM Sans"/>
                <a:ea typeface="DM Sans"/>
                <a:cs typeface="DM Sans"/>
                <a:sym typeface="DM Sans"/>
              </a:rPr>
              <a:t>Madhuvanthiy</a:t>
            </a:r>
            <a:r>
              <a:rPr lang="en-US" sz="2700" spc="136" dirty="0">
                <a:solidFill>
                  <a:srgbClr val="FFFBFB"/>
                </a:solidFill>
                <a:latin typeface="DM Sans"/>
                <a:ea typeface="DM Sans"/>
                <a:cs typeface="DM Sans"/>
                <a:sym typeface="DM Sans"/>
              </a:rPr>
              <a:t> S</a:t>
            </a:r>
          </a:p>
        </p:txBody>
      </p:sp>
      <p:sp>
        <p:nvSpPr>
          <p:cNvPr id="55" name="TextBox 10">
            <a:extLst>
              <a:ext uri="{FF2B5EF4-FFF2-40B4-BE49-F238E27FC236}">
                <a16:creationId xmlns:a16="http://schemas.microsoft.com/office/drawing/2014/main" xmlns="" id="{28AFC188-C755-3D2F-DCA6-6454B1857B8C}"/>
              </a:ext>
            </a:extLst>
          </p:cNvPr>
          <p:cNvSpPr txBox="1"/>
          <p:nvPr/>
        </p:nvSpPr>
        <p:spPr>
          <a:xfrm>
            <a:off x="7899437" y="4839704"/>
            <a:ext cx="2302097" cy="1592487"/>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ea typeface="DM Sans"/>
                <a:cs typeface="DM Sans"/>
                <a:sym typeface="DM Sans"/>
              </a:rPr>
              <a:t>Artificial intelligence and data Science</a:t>
            </a:r>
          </a:p>
          <a:p>
            <a:pPr algn="ctr">
              <a:lnSpc>
                <a:spcPts val="2464"/>
              </a:lnSpc>
            </a:pPr>
            <a:endParaRPr lang="en-US" sz="2053" spc="102" dirty="0">
              <a:solidFill>
                <a:srgbClr val="FFFBFB"/>
              </a:solidFill>
              <a:latin typeface="DM Sans"/>
              <a:ea typeface="DM Sans"/>
              <a:cs typeface="DM Sans"/>
              <a:sym typeface="DM Sans"/>
            </a:endParaRPr>
          </a:p>
          <a:p>
            <a:pPr algn="ctr">
              <a:lnSpc>
                <a:spcPts val="2464"/>
              </a:lnSpc>
            </a:pPr>
            <a:r>
              <a:rPr lang="en-US" sz="2053" spc="102" dirty="0">
                <a:solidFill>
                  <a:srgbClr val="FFFBFB"/>
                </a:solidFill>
                <a:latin typeface="DM Sans"/>
                <a:ea typeface="DM Sans"/>
                <a:cs typeface="DM Sans"/>
                <a:sym typeface="DM Sans"/>
              </a:rPr>
              <a:t>III Year</a:t>
            </a:r>
          </a:p>
        </p:txBody>
      </p:sp>
      <p:grpSp>
        <p:nvGrpSpPr>
          <p:cNvPr id="61" name="Group 6">
            <a:extLst>
              <a:ext uri="{FF2B5EF4-FFF2-40B4-BE49-F238E27FC236}">
                <a16:creationId xmlns:a16="http://schemas.microsoft.com/office/drawing/2014/main" xmlns="" id="{B80BD93D-F310-88B5-01C6-4BB450659205}"/>
              </a:ext>
            </a:extLst>
          </p:cNvPr>
          <p:cNvGrpSpPr/>
          <p:nvPr/>
        </p:nvGrpSpPr>
        <p:grpSpPr>
          <a:xfrm>
            <a:off x="13548688" y="3670262"/>
            <a:ext cx="3145217" cy="3434885"/>
            <a:chOff x="0" y="0"/>
            <a:chExt cx="862412" cy="941838"/>
          </a:xfrm>
        </p:grpSpPr>
        <p:sp>
          <p:nvSpPr>
            <p:cNvPr id="62" name="Freeform 7">
              <a:extLst>
                <a:ext uri="{FF2B5EF4-FFF2-40B4-BE49-F238E27FC236}">
                  <a16:creationId xmlns:a16="http://schemas.microsoft.com/office/drawing/2014/main" xmlns="" id="{210A5A44-AABA-1615-661C-2DBA793DF4AC}"/>
                </a:ext>
              </a:extLst>
            </p:cNvPr>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63" name="TextBox 8">
              <a:extLst>
                <a:ext uri="{FF2B5EF4-FFF2-40B4-BE49-F238E27FC236}">
                  <a16:creationId xmlns:a16="http://schemas.microsoft.com/office/drawing/2014/main" xmlns="" id="{CE0F9D81-B9F7-6BD5-ADDD-183C75426703}"/>
                </a:ext>
              </a:extLst>
            </p:cNvPr>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64" name="TextBox 9">
            <a:extLst>
              <a:ext uri="{FF2B5EF4-FFF2-40B4-BE49-F238E27FC236}">
                <a16:creationId xmlns:a16="http://schemas.microsoft.com/office/drawing/2014/main" xmlns="" id="{D0E2E8A4-4815-8488-1DD5-BC29B9BECD31}"/>
              </a:ext>
            </a:extLst>
          </p:cNvPr>
          <p:cNvSpPr txBox="1"/>
          <p:nvPr/>
        </p:nvSpPr>
        <p:spPr>
          <a:xfrm>
            <a:off x="13992755" y="4229229"/>
            <a:ext cx="2257081" cy="417743"/>
          </a:xfrm>
          <a:prstGeom prst="rect">
            <a:avLst/>
          </a:prstGeom>
        </p:spPr>
        <p:txBody>
          <a:bodyPr lIns="0" tIns="0" rIns="0" bIns="0" rtlCol="0" anchor="t">
            <a:spAutoFit/>
          </a:bodyPr>
          <a:lstStyle/>
          <a:p>
            <a:pPr algn="ctr">
              <a:lnSpc>
                <a:spcPts val="3286"/>
              </a:lnSpc>
            </a:pPr>
            <a:r>
              <a:rPr lang="en-US" sz="2738" spc="136" dirty="0" err="1">
                <a:solidFill>
                  <a:srgbClr val="FFFBFB"/>
                </a:solidFill>
                <a:latin typeface="DM Sans"/>
                <a:ea typeface="DM Sans"/>
                <a:cs typeface="DM Sans"/>
                <a:sym typeface="DM Sans"/>
              </a:rPr>
              <a:t>Harshini</a:t>
            </a:r>
            <a:r>
              <a:rPr lang="en-US" sz="2738" spc="136" dirty="0">
                <a:solidFill>
                  <a:srgbClr val="FFFBFB"/>
                </a:solidFill>
                <a:latin typeface="DM Sans"/>
                <a:ea typeface="DM Sans"/>
                <a:cs typeface="DM Sans"/>
                <a:sym typeface="DM Sans"/>
              </a:rPr>
              <a:t> MD</a:t>
            </a:r>
          </a:p>
        </p:txBody>
      </p:sp>
      <p:sp>
        <p:nvSpPr>
          <p:cNvPr id="65" name="TextBox 10">
            <a:extLst>
              <a:ext uri="{FF2B5EF4-FFF2-40B4-BE49-F238E27FC236}">
                <a16:creationId xmlns:a16="http://schemas.microsoft.com/office/drawing/2014/main" xmlns="" id="{DF12B396-B1C6-C2B4-9CC7-2FD211B96394}"/>
              </a:ext>
            </a:extLst>
          </p:cNvPr>
          <p:cNvSpPr txBox="1"/>
          <p:nvPr/>
        </p:nvSpPr>
        <p:spPr>
          <a:xfrm>
            <a:off x="13873391" y="4839704"/>
            <a:ext cx="2302097" cy="1592487"/>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ea typeface="DM Sans"/>
                <a:cs typeface="DM Sans"/>
                <a:sym typeface="DM Sans"/>
              </a:rPr>
              <a:t>Artificial intelligence and data Science</a:t>
            </a:r>
          </a:p>
          <a:p>
            <a:pPr algn="ctr">
              <a:lnSpc>
                <a:spcPts val="2464"/>
              </a:lnSpc>
            </a:pPr>
            <a:endParaRPr lang="en-US" sz="2053" spc="102" dirty="0">
              <a:solidFill>
                <a:srgbClr val="FFFBFB"/>
              </a:solidFill>
              <a:latin typeface="DM Sans"/>
              <a:ea typeface="DM Sans"/>
              <a:cs typeface="DM Sans"/>
              <a:sym typeface="DM Sans"/>
            </a:endParaRPr>
          </a:p>
          <a:p>
            <a:pPr algn="ctr">
              <a:lnSpc>
                <a:spcPts val="2464"/>
              </a:lnSpc>
            </a:pPr>
            <a:r>
              <a:rPr lang="en-US" sz="2053" spc="102" dirty="0">
                <a:solidFill>
                  <a:srgbClr val="FFFBFB"/>
                </a:solidFill>
                <a:latin typeface="DM Sans"/>
                <a:ea typeface="DM Sans"/>
                <a:cs typeface="DM Sans"/>
                <a:sym typeface="DM Sans"/>
              </a:rPr>
              <a:t>III Year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4454DC-68A0-A343-1B3F-B279C10DB0BE}"/>
            </a:ext>
          </a:extLst>
        </p:cNvPr>
        <p:cNvGrpSpPr/>
        <p:nvPr/>
      </p:nvGrpSpPr>
      <p:grpSpPr>
        <a:xfrm>
          <a:off x="0" y="0"/>
          <a:ext cx="0" cy="0"/>
          <a:chOff x="0" y="0"/>
          <a:chExt cx="0" cy="0"/>
        </a:xfrm>
      </p:grpSpPr>
      <p:grpSp>
        <p:nvGrpSpPr>
          <p:cNvPr id="2" name="Group 5">
            <a:extLst>
              <a:ext uri="{FF2B5EF4-FFF2-40B4-BE49-F238E27FC236}">
                <a16:creationId xmlns:a16="http://schemas.microsoft.com/office/drawing/2014/main" xmlns="" id="{85CFB08B-EE67-4852-2766-706829CD873B}"/>
              </a:ext>
            </a:extLst>
          </p:cNvPr>
          <p:cNvGrpSpPr/>
          <p:nvPr/>
        </p:nvGrpSpPr>
        <p:grpSpPr>
          <a:xfrm>
            <a:off x="592182" y="539651"/>
            <a:ext cx="17068799" cy="9220200"/>
            <a:chOff x="0" y="0"/>
            <a:chExt cx="1895495" cy="812800"/>
          </a:xfrm>
        </p:grpSpPr>
        <p:sp>
          <p:nvSpPr>
            <p:cNvPr id="3" name="Freeform 6">
              <a:extLst>
                <a:ext uri="{FF2B5EF4-FFF2-40B4-BE49-F238E27FC236}">
                  <a16:creationId xmlns:a16="http://schemas.microsoft.com/office/drawing/2014/main" xmlns="" id="{EF5FAFDC-67D5-A565-EAED-0E218014DD26}"/>
                </a:ext>
              </a:extLst>
            </p:cNvPr>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4" name="TextBox 7">
              <a:extLst>
                <a:ext uri="{FF2B5EF4-FFF2-40B4-BE49-F238E27FC236}">
                  <a16:creationId xmlns:a16="http://schemas.microsoft.com/office/drawing/2014/main" xmlns="" id="{FD386CA7-0C62-46DB-053A-632C67B16FC4}"/>
                </a:ext>
              </a:extLst>
            </p:cNvPr>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7" name="Freeform 23">
            <a:extLst>
              <a:ext uri="{FF2B5EF4-FFF2-40B4-BE49-F238E27FC236}">
                <a16:creationId xmlns:a16="http://schemas.microsoft.com/office/drawing/2014/main" xmlns="" id="{6578B4BE-E3FE-15CA-DBE2-9288F46716BC}"/>
              </a:ext>
            </a:extLst>
          </p:cNvPr>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4">
            <a:extLst>
              <a:ext uri="{FF2B5EF4-FFF2-40B4-BE49-F238E27FC236}">
                <a16:creationId xmlns:a16="http://schemas.microsoft.com/office/drawing/2014/main" xmlns="" id="{4214EDBF-15C2-0800-F44E-3FE183784A10}"/>
              </a:ext>
            </a:extLst>
          </p:cNvPr>
          <p:cNvSpPr txBox="1"/>
          <p:nvPr/>
        </p:nvSpPr>
        <p:spPr>
          <a:xfrm>
            <a:off x="1696233" y="3372773"/>
            <a:ext cx="13487400" cy="6186309"/>
          </a:xfrm>
          <a:prstGeom prst="rect">
            <a:avLst/>
          </a:prstGeom>
          <a:noFill/>
        </p:spPr>
        <p:txBody>
          <a:bodyPr wrap="square" rtlCol="0">
            <a:spAutoFit/>
          </a:bodyPr>
          <a:lstStyle/>
          <a:p>
            <a:pPr marL="342900" indent="-342900" algn="just">
              <a:buFont typeface="Arial" pitchFamily="34" charset="0"/>
              <a:buChar char="•"/>
            </a:pPr>
            <a:r>
              <a:rPr lang="en-US" sz="3600" b="1" dirty="0">
                <a:latin typeface="DM Sans" charset="0"/>
              </a:rPr>
              <a:t>Definition</a:t>
            </a:r>
            <a:r>
              <a:rPr lang="en-US" sz="3600" dirty="0">
                <a:latin typeface="DM Sans" charset="0"/>
              </a:rPr>
              <a:t>: A method to secure emails and files through </a:t>
            </a:r>
            <a:r>
              <a:rPr lang="en-US" sz="3600" dirty="0" err="1">
                <a:latin typeface="DM Sans" charset="0"/>
              </a:rPr>
              <a:t>encryption.</a:t>
            </a:r>
            <a:r>
              <a:rPr lang="en-US" sz="3600" b="1" dirty="0" err="1">
                <a:latin typeface="DM Sans" charset="0"/>
              </a:rPr>
              <a:t>Mechanism</a:t>
            </a:r>
            <a:r>
              <a:rPr lang="en-US" sz="3600" dirty="0" err="1">
                <a:latin typeface="DM Sans" charset="0"/>
              </a:rPr>
              <a:t>:</a:t>
            </a:r>
            <a:r>
              <a:rPr lang="en-US" sz="3600" b="1" dirty="0" err="1">
                <a:latin typeface="DM Sans" charset="0"/>
              </a:rPr>
              <a:t>Symmetric</a:t>
            </a:r>
            <a:r>
              <a:rPr lang="en-US" sz="3600" b="1" dirty="0">
                <a:latin typeface="DM Sans" charset="0"/>
              </a:rPr>
              <a:t> and Asymmetric Encryption</a:t>
            </a:r>
            <a:r>
              <a:rPr lang="en-US" sz="3600" dirty="0">
                <a:latin typeface="DM Sans" charset="0"/>
              </a:rPr>
              <a:t>: Uses both methods for protection.</a:t>
            </a:r>
          </a:p>
          <a:p>
            <a:pPr marL="342900" indent="-342900" algn="just">
              <a:buFont typeface="Arial" pitchFamily="34" charset="0"/>
              <a:buChar char="•"/>
            </a:pPr>
            <a:r>
              <a:rPr lang="en-US" sz="3600" b="1" dirty="0">
                <a:latin typeface="DM Sans" charset="0"/>
              </a:rPr>
              <a:t>Encryption Process</a:t>
            </a:r>
            <a:r>
              <a:rPr lang="en-US" sz="3600" dirty="0">
                <a:latin typeface="DM Sans" charset="0"/>
              </a:rPr>
              <a:t>: Converts messages into a scrambled format.</a:t>
            </a:r>
          </a:p>
          <a:p>
            <a:pPr marL="342900" indent="-342900" algn="just">
              <a:buFont typeface="Arial" pitchFamily="34" charset="0"/>
              <a:buChar char="•"/>
            </a:pPr>
            <a:r>
              <a:rPr lang="en-US" sz="3600" b="1" dirty="0">
                <a:latin typeface="DM Sans" charset="0"/>
              </a:rPr>
              <a:t>Decryption</a:t>
            </a:r>
            <a:r>
              <a:rPr lang="en-US" sz="3600" dirty="0">
                <a:latin typeface="DM Sans" charset="0"/>
              </a:rPr>
              <a:t>: Only the intended recipient with the specific key can read the message.</a:t>
            </a:r>
          </a:p>
          <a:p>
            <a:pPr marL="342900" indent="-342900" algn="just">
              <a:buFont typeface="Arial" pitchFamily="34" charset="0"/>
              <a:buChar char="•"/>
            </a:pPr>
            <a:r>
              <a:rPr lang="en-US" sz="3600" b="1" dirty="0" err="1">
                <a:latin typeface="DM Sans" charset="0"/>
              </a:rPr>
              <a:t>Protection</a:t>
            </a:r>
            <a:r>
              <a:rPr lang="en-US" sz="3600" dirty="0" err="1">
                <a:latin typeface="DM Sans" charset="0"/>
              </a:rPr>
              <a:t>:</a:t>
            </a:r>
            <a:r>
              <a:rPr lang="en-US" sz="3600" b="1" dirty="0" err="1">
                <a:latin typeface="DM Sans" charset="0"/>
              </a:rPr>
              <a:t>Prevents</a:t>
            </a:r>
            <a:r>
              <a:rPr lang="en-US" sz="3600" dirty="0">
                <a:latin typeface="DM Sans" charset="0"/>
              </a:rPr>
              <a:t>: Eavesdropping and data breaches.</a:t>
            </a:r>
          </a:p>
          <a:p>
            <a:pPr marL="342900" indent="-342900" algn="just">
              <a:buFont typeface="Arial" pitchFamily="34" charset="0"/>
              <a:buChar char="•"/>
            </a:pPr>
            <a:r>
              <a:rPr lang="en-US" sz="3600" b="1" dirty="0">
                <a:latin typeface="DM Sans" charset="0"/>
              </a:rPr>
              <a:t>Usage</a:t>
            </a:r>
            <a:r>
              <a:rPr lang="en-US" sz="3600" dirty="0">
                <a:latin typeface="DM Sans" charset="0"/>
              </a:rPr>
              <a:t>: Common in commercial settings to secure sensitive information and communications.</a:t>
            </a:r>
          </a:p>
          <a:p>
            <a:pPr marL="342900" indent="-342900" algn="just">
              <a:buFont typeface="Arial" pitchFamily="34" charset="0"/>
              <a:buChar char="•"/>
            </a:pPr>
            <a:endParaRPr lang="en-IN" sz="3600" dirty="0">
              <a:latin typeface="DM Sans" charset="0"/>
            </a:endParaRPr>
          </a:p>
        </p:txBody>
      </p:sp>
      <p:sp>
        <p:nvSpPr>
          <p:cNvPr id="9" name="TextBox 8">
            <a:extLst>
              <a:ext uri="{FF2B5EF4-FFF2-40B4-BE49-F238E27FC236}">
                <a16:creationId xmlns:a16="http://schemas.microsoft.com/office/drawing/2014/main" xmlns="" id="{7CEB5B2D-1700-ADAE-680A-651A3F591F03}"/>
              </a:ext>
            </a:extLst>
          </p:cNvPr>
          <p:cNvSpPr txBox="1"/>
          <p:nvPr/>
        </p:nvSpPr>
        <p:spPr>
          <a:xfrm>
            <a:off x="1828800" y="2449443"/>
            <a:ext cx="5791200" cy="923330"/>
          </a:xfrm>
          <a:prstGeom prst="rect">
            <a:avLst/>
          </a:prstGeom>
          <a:noFill/>
        </p:spPr>
        <p:txBody>
          <a:bodyPr wrap="square" rtlCol="0">
            <a:spAutoFit/>
          </a:bodyPr>
          <a:lstStyle/>
          <a:p>
            <a:r>
              <a:rPr lang="en-US" sz="5400" dirty="0">
                <a:latin typeface="Oswald Bold" charset="0"/>
              </a:rPr>
              <a:t>Objective</a:t>
            </a:r>
            <a:endParaRPr lang="en-IN" sz="5400" dirty="0">
              <a:latin typeface="Oswald Bold" charset="0"/>
            </a:endParaRPr>
          </a:p>
        </p:txBody>
      </p:sp>
      <p:sp>
        <p:nvSpPr>
          <p:cNvPr id="11" name="TextBox 10">
            <a:extLst>
              <a:ext uri="{FF2B5EF4-FFF2-40B4-BE49-F238E27FC236}">
                <a16:creationId xmlns:a16="http://schemas.microsoft.com/office/drawing/2014/main" xmlns="" id="{CEA44358-2C51-DAFB-DD40-6CF78966B368}"/>
              </a:ext>
            </a:extLst>
          </p:cNvPr>
          <p:cNvSpPr txBox="1"/>
          <p:nvPr/>
        </p:nvSpPr>
        <p:spPr>
          <a:xfrm>
            <a:off x="11833099" y="977145"/>
            <a:ext cx="3870585" cy="1107996"/>
          </a:xfrm>
          <a:prstGeom prst="rect">
            <a:avLst/>
          </a:prstGeom>
          <a:noFill/>
        </p:spPr>
        <p:txBody>
          <a:bodyPr wrap="square" rtlCol="0">
            <a:spAutoFit/>
          </a:bodyPr>
          <a:lstStyle/>
          <a:p>
            <a:r>
              <a:rPr lang="en-US" sz="6600" dirty="0">
                <a:latin typeface="Oswald Bold" charset="0"/>
              </a:rPr>
              <a:t>OBJECTIVE</a:t>
            </a:r>
            <a:endParaRPr lang="en-IN" sz="6600" dirty="0">
              <a:latin typeface="Oswald Bold" charset="0"/>
            </a:endParaRPr>
          </a:p>
        </p:txBody>
      </p:sp>
      <p:cxnSp>
        <p:nvCxnSpPr>
          <p:cNvPr id="13" name="Straight Connector 12">
            <a:extLst>
              <a:ext uri="{FF2B5EF4-FFF2-40B4-BE49-F238E27FC236}">
                <a16:creationId xmlns:a16="http://schemas.microsoft.com/office/drawing/2014/main" xmlns="" id="{D966E309-25EE-2C06-B69A-3E58BAA9ACAE}"/>
              </a:ext>
            </a:extLst>
          </p:cNvPr>
          <p:cNvCxnSpPr>
            <a:cxnSpLocks/>
          </p:cNvCxnSpPr>
          <p:nvPr/>
        </p:nvCxnSpPr>
        <p:spPr>
          <a:xfrm>
            <a:off x="1696233" y="1790700"/>
            <a:ext cx="9809967" cy="0"/>
          </a:xfrm>
          <a:prstGeom prst="line">
            <a:avLst/>
          </a:prstGeom>
          <a:ln w="57150"/>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xmlns="" id="{B6B5C89F-C179-7242-021B-36BE57460212}"/>
              </a:ext>
            </a:extLst>
          </p:cNvPr>
          <p:cNvSpPr/>
          <p:nvPr/>
        </p:nvSpPr>
        <p:spPr>
          <a:xfrm>
            <a:off x="11734800" y="1714500"/>
            <a:ext cx="98299"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610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12"/>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dirty="0">
                <a:solidFill>
                  <a:srgbClr val="231F20"/>
                </a:solidFill>
                <a:latin typeface="Montserrat Classic Bold"/>
                <a:ea typeface="Montserrat Classic Bold"/>
                <a:cs typeface="Montserrat Classic Bold"/>
                <a:sym typeface="Montserrat Classic Bold"/>
              </a:rPr>
              <a:t>PGP</a:t>
            </a:r>
          </a:p>
        </p:txBody>
      </p:sp>
      <p:sp>
        <p:nvSpPr>
          <p:cNvPr id="10" name="TextBox 9"/>
          <p:cNvSpPr txBox="1"/>
          <p:nvPr/>
        </p:nvSpPr>
        <p:spPr>
          <a:xfrm>
            <a:off x="4594673" y="3771900"/>
            <a:ext cx="9098654" cy="3046988"/>
          </a:xfrm>
          <a:prstGeom prst="rect">
            <a:avLst/>
          </a:prstGeom>
          <a:noFill/>
        </p:spPr>
        <p:txBody>
          <a:bodyPr wrap="square" rtlCol="0">
            <a:spAutoFit/>
          </a:bodyPr>
          <a:lstStyle/>
          <a:p>
            <a:pPr algn="ctr"/>
            <a:r>
              <a:rPr lang="en-IN" sz="9600" dirty="0">
                <a:latin typeface="Oswald Bold" charset="0"/>
              </a:rPr>
              <a:t>L I T E R A T U R E </a:t>
            </a:r>
          </a:p>
          <a:p>
            <a:pPr algn="ctr"/>
            <a:r>
              <a:rPr lang="en-IN" sz="9600" dirty="0">
                <a:latin typeface="Oswald Bold" charset="0"/>
              </a:rPr>
              <a:t>S U R V E Y</a:t>
            </a:r>
          </a:p>
        </p:txBody>
      </p:sp>
    </p:spTree>
    <p:extLst>
      <p:ext uri="{BB962C8B-B14F-4D97-AF65-F5344CB8AC3E}">
        <p14:creationId xmlns:p14="http://schemas.microsoft.com/office/powerpoint/2010/main" val="66540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87506015"/>
              </p:ext>
            </p:extLst>
          </p:nvPr>
        </p:nvGraphicFramePr>
        <p:xfrm>
          <a:off x="609600" y="495300"/>
          <a:ext cx="17068800" cy="9520941"/>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xmlns="" val="20000"/>
                    </a:ext>
                  </a:extLst>
                </a:gridCol>
                <a:gridCol w="3276600">
                  <a:extLst>
                    <a:ext uri="{9D8B030D-6E8A-4147-A177-3AD203B41FA5}">
                      <a16:colId xmlns:a16="http://schemas.microsoft.com/office/drawing/2014/main" xmlns="" val="20001"/>
                    </a:ext>
                  </a:extLst>
                </a:gridCol>
                <a:gridCol w="2438400">
                  <a:extLst>
                    <a:ext uri="{9D8B030D-6E8A-4147-A177-3AD203B41FA5}">
                      <a16:colId xmlns:a16="http://schemas.microsoft.com/office/drawing/2014/main" xmlns="" val="20002"/>
                    </a:ext>
                  </a:extLst>
                </a:gridCol>
                <a:gridCol w="5029200">
                  <a:extLst>
                    <a:ext uri="{9D8B030D-6E8A-4147-A177-3AD203B41FA5}">
                      <a16:colId xmlns:a16="http://schemas.microsoft.com/office/drawing/2014/main" xmlns="" val="20003"/>
                    </a:ext>
                  </a:extLst>
                </a:gridCol>
                <a:gridCol w="4343400">
                  <a:extLst>
                    <a:ext uri="{9D8B030D-6E8A-4147-A177-3AD203B41FA5}">
                      <a16:colId xmlns:a16="http://schemas.microsoft.com/office/drawing/2014/main" xmlns="" val="20004"/>
                    </a:ext>
                  </a:extLst>
                </a:gridCol>
              </a:tblGrid>
              <a:tr h="1884195">
                <a:tc>
                  <a:txBody>
                    <a:bodyPr/>
                    <a:lstStyle/>
                    <a:p>
                      <a:pPr algn="ctr"/>
                      <a:endParaRPr lang="en-US" sz="4400" dirty="0">
                        <a:latin typeface="Arial Black" pitchFamily="34" charset="0"/>
                      </a:endParaRPr>
                    </a:p>
                    <a:p>
                      <a:pPr algn="ctr"/>
                      <a:r>
                        <a:rPr lang="en-US" sz="3600" dirty="0">
                          <a:latin typeface="Bookman Old Style" pitchFamily="18" charset="0"/>
                        </a:rPr>
                        <a:t>S.no</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Author</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Year</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Techniques / Methods</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Drawbacks</a:t>
                      </a:r>
                      <a:endParaRPr lang="en-IN" sz="3600" dirty="0">
                        <a:latin typeface="Bookman Old Style" pitchFamily="18" charset="0"/>
                      </a:endParaRPr>
                    </a:p>
                  </a:txBody>
                  <a:tcPr/>
                </a:tc>
                <a:extLst>
                  <a:ext uri="{0D108BD9-81ED-4DB2-BD59-A6C34878D82A}">
                    <a16:rowId xmlns:a16="http://schemas.microsoft.com/office/drawing/2014/main" xmlns="" val="10000"/>
                  </a:ext>
                </a:extLst>
              </a:tr>
              <a:tr h="1308036">
                <a:tc>
                  <a:txBody>
                    <a:bodyPr/>
                    <a:lstStyle/>
                    <a:p>
                      <a:pPr algn="just"/>
                      <a:r>
                        <a:rPr lang="en-US" sz="1800" dirty="0">
                          <a:latin typeface="Bookman Old Style" pitchFamily="18" charset="0"/>
                        </a:rPr>
                        <a:t>01</a:t>
                      </a:r>
                      <a:endParaRPr lang="en-IN" sz="1800" dirty="0">
                        <a:latin typeface="Bookman Old Style" pitchFamily="18" charset="0"/>
                      </a:endParaRPr>
                    </a:p>
                  </a:txBody>
                  <a:tcPr/>
                </a:tc>
                <a:tc>
                  <a:txBody>
                    <a:bodyPr/>
                    <a:lstStyle/>
                    <a:p>
                      <a:pPr algn="just"/>
                      <a:r>
                        <a:rPr lang="en-US" sz="1800" dirty="0">
                          <a:latin typeface="Bookman Old Style" pitchFamily="18" charset="0"/>
                        </a:rPr>
                        <a:t>S. Khan, F. et. all</a:t>
                      </a:r>
                      <a:endParaRPr lang="en-IN" sz="1800" dirty="0">
                        <a:latin typeface="Bookman Old Style" pitchFamily="18" charset="0"/>
                      </a:endParaRPr>
                    </a:p>
                  </a:txBody>
                  <a:tcPr/>
                </a:tc>
                <a:tc>
                  <a:txBody>
                    <a:bodyPr/>
                    <a:lstStyle/>
                    <a:p>
                      <a:pPr algn="just"/>
                      <a:r>
                        <a:rPr lang="en-US" sz="1800" dirty="0">
                          <a:latin typeface="Bookman Old Style" pitchFamily="18" charset="0"/>
                        </a:rPr>
                        <a:t>2022</a:t>
                      </a:r>
                      <a:endParaRPr lang="en-IN" sz="1800" dirty="0">
                        <a:latin typeface="Bookman Old Style" pitchFamily="18" charset="0"/>
                      </a:endParaRPr>
                    </a:p>
                  </a:txBody>
                  <a:tcPr/>
                </a:tc>
                <a:tc>
                  <a:txBody>
                    <a:bodyPr/>
                    <a:lstStyle/>
                    <a:p>
                      <a:pPr algn="just"/>
                      <a:r>
                        <a:rPr lang="en-US" sz="1800" dirty="0">
                          <a:latin typeface="Bookman Old Style" pitchFamily="18" charset="0"/>
                        </a:rPr>
                        <a:t>Advancement in Vehicular Public key Infrastructures</a:t>
                      </a:r>
                      <a:r>
                        <a:rPr lang="en-US" sz="1800" baseline="0" dirty="0">
                          <a:latin typeface="Bookman Old Style" pitchFamily="18" charset="0"/>
                        </a:rPr>
                        <a:t>. ( VPKI )</a:t>
                      </a:r>
                      <a:endParaRPr lang="en-IN" sz="1800" dirty="0">
                        <a:latin typeface="Bookman Old Style" pitchFamily="18" charset="0"/>
                      </a:endParaRPr>
                    </a:p>
                  </a:txBody>
                  <a:tcPr/>
                </a:tc>
                <a:tc>
                  <a:txBody>
                    <a:bodyPr/>
                    <a:lstStyle/>
                    <a:p>
                      <a:pPr algn="just"/>
                      <a:r>
                        <a:rPr lang="en-US" sz="1800" dirty="0">
                          <a:latin typeface="Bookman Old Style" pitchFamily="18" charset="0"/>
                        </a:rPr>
                        <a:t>Implementation is relativel</a:t>
                      </a:r>
                      <a:r>
                        <a:rPr lang="en-US" sz="1800" baseline="0" dirty="0">
                          <a:latin typeface="Bookman Old Style" pitchFamily="18" charset="0"/>
                        </a:rPr>
                        <a:t>y hard.</a:t>
                      </a:r>
                      <a:endParaRPr lang="en-IN" sz="1800" dirty="0">
                        <a:latin typeface="Bookman Old Style" pitchFamily="18" charset="0"/>
                      </a:endParaRPr>
                    </a:p>
                  </a:txBody>
                  <a:tcPr/>
                </a:tc>
                <a:extLst>
                  <a:ext uri="{0D108BD9-81ED-4DB2-BD59-A6C34878D82A}">
                    <a16:rowId xmlns:a16="http://schemas.microsoft.com/office/drawing/2014/main" xmlns="" val="10001"/>
                  </a:ext>
                </a:extLst>
              </a:tr>
              <a:tr h="2335779">
                <a:tc>
                  <a:txBody>
                    <a:bodyPr/>
                    <a:lstStyle/>
                    <a:p>
                      <a:pPr algn="just"/>
                      <a:r>
                        <a:rPr lang="en-US" sz="1800" dirty="0">
                          <a:latin typeface="Bookman Old Style" pitchFamily="18" charset="0"/>
                        </a:rPr>
                        <a:t>02</a:t>
                      </a:r>
                      <a:endParaRPr lang="en-IN" sz="1800" dirty="0">
                        <a:latin typeface="Bookman Old Style" pitchFamily="18" charset="0"/>
                      </a:endParaRPr>
                    </a:p>
                  </a:txBody>
                  <a:tcPr/>
                </a:tc>
                <a:tc>
                  <a:txBody>
                    <a:bodyPr/>
                    <a:lstStyle/>
                    <a:p>
                      <a:pPr algn="just"/>
                      <a:r>
                        <a:rPr lang="en-IN" sz="1800" dirty="0">
                          <a:latin typeface="Bookman Old Style" pitchFamily="18" charset="0"/>
                        </a:rPr>
                        <a:t>Mauro </a:t>
                      </a:r>
                      <a:r>
                        <a:rPr lang="en-IN" sz="1800" dirty="0" err="1">
                          <a:latin typeface="Bookman Old Style" pitchFamily="18" charset="0"/>
                        </a:rPr>
                        <a:t>Barni</a:t>
                      </a:r>
                      <a:r>
                        <a:rPr lang="en-IN" sz="1800" dirty="0">
                          <a:latin typeface="Bookman Old Style" pitchFamily="18" charset="0"/>
                        </a:rPr>
                        <a:t>. et. all</a:t>
                      </a:r>
                    </a:p>
                  </a:txBody>
                  <a:tcPr/>
                </a:tc>
                <a:tc>
                  <a:txBody>
                    <a:bodyPr/>
                    <a:lstStyle/>
                    <a:p>
                      <a:pPr algn="just"/>
                      <a:r>
                        <a:rPr lang="en-US" sz="1800" dirty="0">
                          <a:latin typeface="Bookman Old Style" pitchFamily="18" charset="0"/>
                        </a:rPr>
                        <a:t>2023</a:t>
                      </a:r>
                      <a:endParaRPr lang="en-IN" sz="1800" dirty="0">
                        <a:latin typeface="Bookman Old Style" pitchFamily="18" charset="0"/>
                      </a:endParaRPr>
                    </a:p>
                  </a:txBody>
                  <a:tcPr/>
                </a:tc>
                <a:tc>
                  <a:txBody>
                    <a:bodyPr/>
                    <a:lstStyle/>
                    <a:p>
                      <a:pPr algn="just"/>
                      <a:r>
                        <a:rPr lang="en-US" sz="1800" dirty="0">
                          <a:latin typeface="Bookman Old Style" pitchFamily="18" charset="0"/>
                        </a:rPr>
                        <a:t>Digital </a:t>
                      </a:r>
                      <a:r>
                        <a:rPr lang="en-US" sz="1800" dirty="0" err="1">
                          <a:latin typeface="Bookman Old Style" pitchFamily="18" charset="0"/>
                        </a:rPr>
                        <a:t>WatermarkingRobust</a:t>
                      </a:r>
                      <a:r>
                        <a:rPr lang="en-US" sz="1800" dirty="0">
                          <a:latin typeface="Bookman Old Style" pitchFamily="18" charset="0"/>
                        </a:rPr>
                        <a:t> </a:t>
                      </a:r>
                      <a:r>
                        <a:rPr lang="en-US" sz="1800" dirty="0" err="1">
                          <a:latin typeface="Bookman Old Style" pitchFamily="18" charset="0"/>
                        </a:rPr>
                        <a:t>HashingSteganography</a:t>
                      </a:r>
                      <a:r>
                        <a:rPr lang="en-US" sz="1800" dirty="0">
                          <a:latin typeface="Bookman Old Style" pitchFamily="18" charset="0"/>
                        </a:rPr>
                        <a:t> and </a:t>
                      </a:r>
                      <a:r>
                        <a:rPr lang="en-US" sz="1800" dirty="0" err="1">
                          <a:latin typeface="Bookman Old Style" pitchFamily="18" charset="0"/>
                        </a:rPr>
                        <a:t>SteganalysisBiometrics</a:t>
                      </a:r>
                      <a:endParaRPr lang="en-IN" sz="1800" dirty="0">
                        <a:latin typeface="Bookman Old Style" pitchFamily="18" charset="0"/>
                      </a:endParaRPr>
                    </a:p>
                  </a:txBody>
                  <a:tcPr/>
                </a:tc>
                <a:tc>
                  <a:txBody>
                    <a:bodyPr/>
                    <a:lstStyle/>
                    <a:p>
                      <a:pPr algn="just"/>
                      <a:r>
                        <a:rPr lang="en-US" sz="1800" dirty="0">
                          <a:latin typeface="Bookman Old Style" pitchFamily="18" charset="0"/>
                        </a:rPr>
                        <a:t>Challenges in adapting to rapid technological advancements, such as </a:t>
                      </a:r>
                      <a:r>
                        <a:rPr lang="en-US" sz="1800" dirty="0" err="1">
                          <a:latin typeface="Bookman Old Style" pitchFamily="18" charset="0"/>
                        </a:rPr>
                        <a:t>deepfakes</a:t>
                      </a:r>
                      <a:r>
                        <a:rPr lang="en-US" sz="1800" dirty="0">
                          <a:latin typeface="Bookman Old Style" pitchFamily="18" charset="0"/>
                        </a:rPr>
                        <a:t> and synthetic </a:t>
                      </a:r>
                      <a:r>
                        <a:rPr lang="en-US" sz="1800" dirty="0" err="1">
                          <a:latin typeface="Bookman Old Style" pitchFamily="18" charset="0"/>
                        </a:rPr>
                        <a:t>mediaNeed</a:t>
                      </a:r>
                      <a:r>
                        <a:rPr lang="en-US" sz="1800" dirty="0">
                          <a:latin typeface="Bookman Old Style" pitchFamily="18" charset="0"/>
                        </a:rPr>
                        <a:t> for evolving legal frameworks to manage technological advancements and prevent </a:t>
                      </a:r>
                      <a:r>
                        <a:rPr lang="en-US" sz="1800" dirty="0" err="1">
                          <a:latin typeface="Bookman Old Style" pitchFamily="18" charset="0"/>
                        </a:rPr>
                        <a:t>misuseBalancing</a:t>
                      </a:r>
                      <a:r>
                        <a:rPr lang="en-US" sz="1800" dirty="0">
                          <a:latin typeface="Bookman Old Style" pitchFamily="18" charset="0"/>
                        </a:rPr>
                        <a:t> the benefits of new technologies with privacy concerns and potential misuse</a:t>
                      </a:r>
                      <a:endParaRPr lang="en-IN" sz="1800" dirty="0">
                        <a:latin typeface="Bookman Old Style" pitchFamily="18" charset="0"/>
                      </a:endParaRPr>
                    </a:p>
                  </a:txBody>
                  <a:tcPr/>
                </a:tc>
                <a:extLst>
                  <a:ext uri="{0D108BD9-81ED-4DB2-BD59-A6C34878D82A}">
                    <a16:rowId xmlns:a16="http://schemas.microsoft.com/office/drawing/2014/main" xmlns="" val="10002"/>
                  </a:ext>
                </a:extLst>
              </a:tr>
              <a:tr h="1884195">
                <a:tc>
                  <a:txBody>
                    <a:bodyPr/>
                    <a:lstStyle/>
                    <a:p>
                      <a:pPr algn="just"/>
                      <a:r>
                        <a:rPr lang="en-US" sz="1800" dirty="0">
                          <a:latin typeface="Bookman Old Style" pitchFamily="18" charset="0"/>
                        </a:rPr>
                        <a:t>03</a:t>
                      </a:r>
                      <a:endParaRPr lang="en-IN" sz="1800" dirty="0">
                        <a:latin typeface="Bookman Old Style" pitchFamily="18" charset="0"/>
                      </a:endParaRPr>
                    </a:p>
                  </a:txBody>
                  <a:tcPr/>
                </a:tc>
                <a:tc>
                  <a:txBody>
                    <a:bodyPr/>
                    <a:lstStyle/>
                    <a:p>
                      <a:pPr algn="just"/>
                      <a:r>
                        <a:rPr lang="en-IN" sz="1800" dirty="0" err="1">
                          <a:latin typeface="Bookman Old Style" pitchFamily="18" charset="0"/>
                        </a:rPr>
                        <a:t>Jingwei</a:t>
                      </a:r>
                      <a:r>
                        <a:rPr lang="en-IN" sz="1800" dirty="0">
                          <a:latin typeface="Bookman Old Style" pitchFamily="18" charset="0"/>
                        </a:rPr>
                        <a:t> Jiang. et. all</a:t>
                      </a:r>
                    </a:p>
                  </a:txBody>
                  <a:tcPr/>
                </a:tc>
                <a:tc>
                  <a:txBody>
                    <a:bodyPr/>
                    <a:lstStyle/>
                    <a:p>
                      <a:pPr algn="just"/>
                      <a:r>
                        <a:rPr lang="en-US" sz="1800" dirty="0">
                          <a:latin typeface="Bookman Old Style" pitchFamily="18" charset="0"/>
                        </a:rPr>
                        <a:t>2024</a:t>
                      </a:r>
                      <a:endParaRPr lang="en-IN" sz="1800" dirty="0">
                        <a:latin typeface="Bookman Old Style" pitchFamily="18" charset="0"/>
                      </a:endParaRPr>
                    </a:p>
                  </a:txBody>
                  <a:tcPr/>
                </a:tc>
                <a:tc>
                  <a:txBody>
                    <a:bodyPr/>
                    <a:lstStyle/>
                    <a:p>
                      <a:pPr algn="just"/>
                      <a:r>
                        <a:rPr lang="en-IN" sz="1800" dirty="0">
                          <a:latin typeface="Bookman Old Style" pitchFamily="18" charset="0"/>
                        </a:rPr>
                        <a:t>Quantum-Resistant Password-Authenticated Symmetric Searchable Encryption (QPASE)Lattice-Based </a:t>
                      </a:r>
                      <a:r>
                        <a:rPr lang="en-IN" sz="1800" dirty="0" err="1">
                          <a:latin typeface="Bookman Old Style" pitchFamily="18" charset="0"/>
                        </a:rPr>
                        <a:t>CryptographyThreshold</a:t>
                      </a:r>
                      <a:r>
                        <a:rPr lang="en-IN" sz="1800" dirty="0">
                          <a:latin typeface="Bookman Old Style" pitchFamily="18" charset="0"/>
                        </a:rPr>
                        <a:t> Oblivious Pseudorandom Function</a:t>
                      </a:r>
                    </a:p>
                  </a:txBody>
                  <a:tcPr/>
                </a:tc>
                <a:tc>
                  <a:txBody>
                    <a:bodyPr/>
                    <a:lstStyle/>
                    <a:p>
                      <a:pPr algn="just"/>
                      <a:r>
                        <a:rPr lang="en-IN" sz="1800" dirty="0">
                          <a:latin typeface="Bookman Old Style" pitchFamily="18" charset="0"/>
                        </a:rPr>
                        <a:t>Challenges in adapting traditional cryptographic schemes to post-quantum environments</a:t>
                      </a:r>
                    </a:p>
                  </a:txBody>
                  <a:tcPr/>
                </a:tc>
                <a:extLst>
                  <a:ext uri="{0D108BD9-81ED-4DB2-BD59-A6C34878D82A}">
                    <a16:rowId xmlns:a16="http://schemas.microsoft.com/office/drawing/2014/main" xmlns="" val="10003"/>
                  </a:ext>
                </a:extLst>
              </a:tr>
              <a:tr h="1884195">
                <a:tc>
                  <a:txBody>
                    <a:bodyPr/>
                    <a:lstStyle/>
                    <a:p>
                      <a:pPr algn="just"/>
                      <a:r>
                        <a:rPr lang="en-US" sz="1800" dirty="0">
                          <a:latin typeface="Bookman Old Style" pitchFamily="18" charset="0"/>
                        </a:rPr>
                        <a:t>04</a:t>
                      </a:r>
                      <a:endParaRPr lang="en-IN" sz="1800" dirty="0">
                        <a:latin typeface="Bookman Old Style" pitchFamily="18" charset="0"/>
                      </a:endParaRPr>
                    </a:p>
                  </a:txBody>
                  <a:tcPr/>
                </a:tc>
                <a:tc>
                  <a:txBody>
                    <a:bodyPr/>
                    <a:lstStyle/>
                    <a:p>
                      <a:pPr algn="just"/>
                      <a:r>
                        <a:rPr lang="en-IN" sz="1800" dirty="0" err="1">
                          <a:latin typeface="Bookman Old Style" pitchFamily="18" charset="0"/>
                        </a:rPr>
                        <a:t>Jingwei</a:t>
                      </a:r>
                      <a:r>
                        <a:rPr lang="en-IN" sz="1800" dirty="0">
                          <a:latin typeface="Bookman Old Style" pitchFamily="18" charset="0"/>
                        </a:rPr>
                        <a:t> Jiang. et. All</a:t>
                      </a:r>
                    </a:p>
                  </a:txBody>
                  <a:tcPr/>
                </a:tc>
                <a:tc>
                  <a:txBody>
                    <a:bodyPr/>
                    <a:lstStyle/>
                    <a:p>
                      <a:pPr algn="just"/>
                      <a:r>
                        <a:rPr lang="en-US" sz="1800" dirty="0">
                          <a:latin typeface="Bookman Old Style" pitchFamily="18" charset="0"/>
                        </a:rPr>
                        <a:t>2024</a:t>
                      </a:r>
                      <a:endParaRPr lang="en-IN" sz="1800" dirty="0">
                        <a:latin typeface="Bookman Old Style" pitchFamily="18" charset="0"/>
                      </a:endParaRPr>
                    </a:p>
                  </a:txBody>
                  <a:tcPr/>
                </a:tc>
                <a:tc>
                  <a:txBody>
                    <a:bodyPr/>
                    <a:lstStyle/>
                    <a:p>
                      <a:pPr algn="just"/>
                      <a:r>
                        <a:rPr lang="en-IN" sz="1800" dirty="0">
                          <a:latin typeface="Bookman Old Style" pitchFamily="18" charset="0"/>
                        </a:rPr>
                        <a:t>Quantum-Resistant Password-Protected Secret Sharing (PPSS)Lattice-Based </a:t>
                      </a:r>
                      <a:r>
                        <a:rPr lang="en-IN" sz="1800" dirty="0" err="1">
                          <a:latin typeface="Bookman Old Style" pitchFamily="18" charset="0"/>
                        </a:rPr>
                        <a:t>CryptographyQuantum</a:t>
                      </a:r>
                      <a:r>
                        <a:rPr lang="en-IN" sz="1800" dirty="0">
                          <a:latin typeface="Bookman Old Style" pitchFamily="18" charset="0"/>
                        </a:rPr>
                        <a:t>-Resistant Data Outsourcing</a:t>
                      </a:r>
                    </a:p>
                  </a:txBody>
                  <a:tcPr/>
                </a:tc>
                <a:tc>
                  <a:txBody>
                    <a:bodyPr/>
                    <a:lstStyle/>
                    <a:p>
                      <a:pPr algn="just"/>
                      <a:r>
                        <a:rPr lang="en-IN" sz="1800" dirty="0">
                          <a:latin typeface="Bookman Old Style" pitchFamily="18" charset="0"/>
                        </a:rPr>
                        <a:t>Challenges in ensuring robustness against various quantum computing </a:t>
                      </a:r>
                      <a:r>
                        <a:rPr lang="en-IN" sz="1800" dirty="0" err="1">
                          <a:latin typeface="Bookman Old Style" pitchFamily="18" charset="0"/>
                        </a:rPr>
                        <a:t>attacksPotential</a:t>
                      </a:r>
                      <a:r>
                        <a:rPr lang="en-IN" sz="1800" dirty="0">
                          <a:latin typeface="Bookman Old Style" pitchFamily="18" charset="0"/>
                        </a:rPr>
                        <a:t> performance trade-offs compared to non-quantum-resistant schemes</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0124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53832817"/>
              </p:ext>
            </p:extLst>
          </p:nvPr>
        </p:nvGraphicFramePr>
        <p:xfrm>
          <a:off x="609600" y="495300"/>
          <a:ext cx="17068800" cy="937260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xmlns="" val="20000"/>
                    </a:ext>
                  </a:extLst>
                </a:gridCol>
                <a:gridCol w="3276600">
                  <a:extLst>
                    <a:ext uri="{9D8B030D-6E8A-4147-A177-3AD203B41FA5}">
                      <a16:colId xmlns:a16="http://schemas.microsoft.com/office/drawing/2014/main" xmlns="" val="20001"/>
                    </a:ext>
                  </a:extLst>
                </a:gridCol>
                <a:gridCol w="2438400">
                  <a:extLst>
                    <a:ext uri="{9D8B030D-6E8A-4147-A177-3AD203B41FA5}">
                      <a16:colId xmlns:a16="http://schemas.microsoft.com/office/drawing/2014/main" xmlns="" val="20002"/>
                    </a:ext>
                  </a:extLst>
                </a:gridCol>
                <a:gridCol w="5029200">
                  <a:extLst>
                    <a:ext uri="{9D8B030D-6E8A-4147-A177-3AD203B41FA5}">
                      <a16:colId xmlns:a16="http://schemas.microsoft.com/office/drawing/2014/main" xmlns="" val="20003"/>
                    </a:ext>
                  </a:extLst>
                </a:gridCol>
                <a:gridCol w="4343400">
                  <a:extLst>
                    <a:ext uri="{9D8B030D-6E8A-4147-A177-3AD203B41FA5}">
                      <a16:colId xmlns:a16="http://schemas.microsoft.com/office/drawing/2014/main" xmlns="" val="20004"/>
                    </a:ext>
                  </a:extLst>
                </a:gridCol>
              </a:tblGrid>
              <a:tr h="1844040">
                <a:tc>
                  <a:txBody>
                    <a:bodyPr/>
                    <a:lstStyle/>
                    <a:p>
                      <a:pPr algn="ctr"/>
                      <a:endParaRPr lang="en-US" sz="4400" dirty="0">
                        <a:latin typeface="Arial Black" pitchFamily="34" charset="0"/>
                      </a:endParaRPr>
                    </a:p>
                    <a:p>
                      <a:pPr algn="ctr"/>
                      <a:r>
                        <a:rPr lang="en-US" sz="3600" dirty="0">
                          <a:latin typeface="Bookman Old Style" pitchFamily="18" charset="0"/>
                        </a:rPr>
                        <a:t>S.no</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Author</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Year</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Techniques / Methods</a:t>
                      </a:r>
                      <a:endParaRPr lang="en-IN" sz="3600" dirty="0">
                        <a:latin typeface="Bookman Old Style" pitchFamily="18" charset="0"/>
                      </a:endParaRPr>
                    </a:p>
                  </a:txBody>
                  <a:tcPr/>
                </a:tc>
                <a:tc>
                  <a:txBody>
                    <a:bodyPr/>
                    <a:lstStyle/>
                    <a:p>
                      <a:pPr algn="ctr"/>
                      <a:endParaRPr lang="en-US" sz="3600" dirty="0">
                        <a:latin typeface="Bookman Old Style" pitchFamily="18" charset="0"/>
                      </a:endParaRPr>
                    </a:p>
                    <a:p>
                      <a:pPr algn="ctr"/>
                      <a:r>
                        <a:rPr lang="en-US" sz="3600" dirty="0">
                          <a:latin typeface="Bookman Old Style" pitchFamily="18" charset="0"/>
                        </a:rPr>
                        <a:t>Drawbacks</a:t>
                      </a:r>
                      <a:endParaRPr lang="en-IN" sz="3600" dirty="0">
                        <a:latin typeface="Bookman Old Style" pitchFamily="18" charset="0"/>
                      </a:endParaRPr>
                    </a:p>
                  </a:txBody>
                  <a:tcPr/>
                </a:tc>
                <a:extLst>
                  <a:ext uri="{0D108BD9-81ED-4DB2-BD59-A6C34878D82A}">
                    <a16:rowId xmlns:a16="http://schemas.microsoft.com/office/drawing/2014/main" xmlns="" val="10000"/>
                  </a:ext>
                </a:extLst>
              </a:tr>
              <a:tr h="1844040">
                <a:tc>
                  <a:txBody>
                    <a:bodyPr/>
                    <a:lstStyle/>
                    <a:p>
                      <a:pPr algn="just"/>
                      <a:r>
                        <a:rPr lang="en-US" dirty="0">
                          <a:latin typeface="Bookman Old Style" pitchFamily="18" charset="0"/>
                        </a:rPr>
                        <a:t>05</a:t>
                      </a:r>
                      <a:endParaRPr lang="en-IN" dirty="0">
                        <a:latin typeface="Bookman Old Style" pitchFamily="18" charset="0"/>
                      </a:endParaRPr>
                    </a:p>
                  </a:txBody>
                  <a:tcPr/>
                </a:tc>
                <a:tc>
                  <a:txBody>
                    <a:bodyPr/>
                    <a:lstStyle/>
                    <a:p>
                      <a:pPr algn="just"/>
                      <a:r>
                        <a:rPr lang="en-IN" dirty="0">
                          <a:latin typeface="Bookman Old Style" pitchFamily="18" charset="0"/>
                        </a:rPr>
                        <a:t>V.G. </a:t>
                      </a:r>
                      <a:r>
                        <a:rPr lang="en-IN" dirty="0" err="1">
                          <a:latin typeface="Bookman Old Style" pitchFamily="18" charset="0"/>
                        </a:rPr>
                        <a:t>Karantaev</a:t>
                      </a:r>
                      <a:r>
                        <a:rPr lang="en-IN" dirty="0">
                          <a:latin typeface="Bookman Old Style" pitchFamily="18" charset="0"/>
                        </a:rPr>
                        <a:t>. et. all </a:t>
                      </a:r>
                    </a:p>
                  </a:txBody>
                  <a:tcPr/>
                </a:tc>
                <a:tc>
                  <a:txBody>
                    <a:bodyPr/>
                    <a:lstStyle/>
                    <a:p>
                      <a:pPr algn="just"/>
                      <a:r>
                        <a:rPr lang="en-US" dirty="0">
                          <a:latin typeface="Bookman Old Style" pitchFamily="18" charset="0"/>
                        </a:rPr>
                        <a:t>2023</a:t>
                      </a:r>
                      <a:endParaRPr lang="en-IN" dirty="0">
                        <a:latin typeface="Bookman Old Style" pitchFamily="18" charset="0"/>
                      </a:endParaRPr>
                    </a:p>
                  </a:txBody>
                  <a:tcPr/>
                </a:tc>
                <a:tc>
                  <a:txBody>
                    <a:bodyPr/>
                    <a:lstStyle/>
                    <a:p>
                      <a:pPr algn="just"/>
                      <a:r>
                        <a:rPr lang="en-US" dirty="0">
                          <a:latin typeface="Bookman Old Style" pitchFamily="18" charset="0"/>
                        </a:rPr>
                        <a:t>Implementation of Cryptographic Measures in Digital </a:t>
                      </a:r>
                      <a:r>
                        <a:rPr lang="en-US" dirty="0" err="1">
                          <a:latin typeface="Bookman Old Style" pitchFamily="18" charset="0"/>
                        </a:rPr>
                        <a:t>SubstationsSecure</a:t>
                      </a:r>
                      <a:r>
                        <a:rPr lang="en-US" dirty="0">
                          <a:latin typeface="Bookman Old Style" pitchFamily="18" charset="0"/>
                        </a:rPr>
                        <a:t> Inter-Network Communication for IEC 61850-8-1 (MMS) Protocol</a:t>
                      </a:r>
                      <a:endParaRPr lang="en-IN" dirty="0">
                        <a:latin typeface="Bookman Old Style" pitchFamily="18" charset="0"/>
                      </a:endParaRPr>
                    </a:p>
                  </a:txBody>
                  <a:tcPr/>
                </a:tc>
                <a:tc>
                  <a:txBody>
                    <a:bodyPr/>
                    <a:lstStyle/>
                    <a:p>
                      <a:pPr algn="just"/>
                      <a:r>
                        <a:rPr lang="en-US" dirty="0">
                          <a:latin typeface="Bookman Old Style" pitchFamily="18" charset="0"/>
                        </a:rPr>
                        <a:t>Challenges in effectively securing digital communication protocols used in highly automated substations</a:t>
                      </a:r>
                      <a:endParaRPr lang="en-IN" dirty="0">
                        <a:latin typeface="Bookman Old Style" pitchFamily="18" charset="0"/>
                      </a:endParaRPr>
                    </a:p>
                  </a:txBody>
                  <a:tcPr/>
                </a:tc>
                <a:extLst>
                  <a:ext uri="{0D108BD9-81ED-4DB2-BD59-A6C34878D82A}">
                    <a16:rowId xmlns:a16="http://schemas.microsoft.com/office/drawing/2014/main" xmlns="" val="10001"/>
                  </a:ext>
                </a:extLst>
              </a:tr>
              <a:tr h="1844040">
                <a:tc>
                  <a:txBody>
                    <a:bodyPr/>
                    <a:lstStyle/>
                    <a:p>
                      <a:pPr algn="just"/>
                      <a:r>
                        <a:rPr lang="en-US" dirty="0">
                          <a:latin typeface="Bookman Old Style" pitchFamily="18" charset="0"/>
                        </a:rPr>
                        <a:t>06 </a:t>
                      </a:r>
                      <a:endParaRPr lang="en-IN" dirty="0">
                        <a:latin typeface="Bookman Old Style" pitchFamily="18" charset="0"/>
                      </a:endParaRPr>
                    </a:p>
                  </a:txBody>
                  <a:tcPr/>
                </a:tc>
                <a:tc>
                  <a:txBody>
                    <a:bodyPr/>
                    <a:lstStyle/>
                    <a:p>
                      <a:pPr algn="just"/>
                      <a:r>
                        <a:rPr lang="en-IN" dirty="0">
                          <a:latin typeface="Bookman Old Style" pitchFamily="18" charset="0"/>
                        </a:rPr>
                        <a:t>Vincenzo De Angelis. et. all</a:t>
                      </a:r>
                    </a:p>
                  </a:txBody>
                  <a:tcPr/>
                </a:tc>
                <a:tc>
                  <a:txBody>
                    <a:bodyPr/>
                    <a:lstStyle/>
                    <a:p>
                      <a:pPr algn="just"/>
                      <a:r>
                        <a:rPr lang="en-US" dirty="0">
                          <a:latin typeface="Bookman Old Style" pitchFamily="18" charset="0"/>
                        </a:rPr>
                        <a:t>2022</a:t>
                      </a:r>
                      <a:endParaRPr lang="en-IN" dirty="0">
                        <a:latin typeface="Bookman Old Style" pitchFamily="18" charset="0"/>
                      </a:endParaRPr>
                    </a:p>
                  </a:txBody>
                  <a:tcPr/>
                </a:tc>
                <a:tc>
                  <a:txBody>
                    <a:bodyPr/>
                    <a:lstStyle/>
                    <a:p>
                      <a:pPr algn="just"/>
                      <a:r>
                        <a:rPr lang="en-US" dirty="0">
                          <a:latin typeface="Bookman Old Style" pitchFamily="18" charset="0"/>
                        </a:rPr>
                        <a:t>Digital Health (</a:t>
                      </a:r>
                      <a:r>
                        <a:rPr lang="en-US" dirty="0" err="1">
                          <a:latin typeface="Bookman Old Style" pitchFamily="18" charset="0"/>
                        </a:rPr>
                        <a:t>eHealth</a:t>
                      </a:r>
                      <a:r>
                        <a:rPr lang="en-US" dirty="0">
                          <a:latin typeface="Bookman Old Style" pitchFamily="18" charset="0"/>
                        </a:rPr>
                        <a:t>) Innovation and </a:t>
                      </a:r>
                      <a:r>
                        <a:rPr lang="en-US" dirty="0" err="1">
                          <a:latin typeface="Bookman Old Style" pitchFamily="18" charset="0"/>
                        </a:rPr>
                        <a:t>ChallengesIntegration</a:t>
                      </a:r>
                      <a:r>
                        <a:rPr lang="en-US" dirty="0">
                          <a:latin typeface="Bookman Old Style" pitchFamily="18" charset="0"/>
                        </a:rPr>
                        <a:t> of 6G Wireless Networks in Healthcare</a:t>
                      </a:r>
                      <a:endParaRPr lang="en-IN" dirty="0">
                        <a:latin typeface="Bookman Old Style" pitchFamily="18" charset="0"/>
                      </a:endParaRPr>
                    </a:p>
                  </a:txBody>
                  <a:tcPr/>
                </a:tc>
                <a:tc>
                  <a:txBody>
                    <a:bodyPr/>
                    <a:lstStyle/>
                    <a:p>
                      <a:pPr algn="just"/>
                      <a:r>
                        <a:rPr lang="en-US" dirty="0">
                          <a:latin typeface="Bookman Old Style" pitchFamily="18" charset="0"/>
                        </a:rPr>
                        <a:t>Existing network infrastructures may not fully support the digitalization of healthcare.</a:t>
                      </a:r>
                      <a:endParaRPr lang="en-IN" dirty="0">
                        <a:latin typeface="Bookman Old Style" pitchFamily="18" charset="0"/>
                      </a:endParaRPr>
                    </a:p>
                  </a:txBody>
                  <a:tcPr/>
                </a:tc>
                <a:extLst>
                  <a:ext uri="{0D108BD9-81ED-4DB2-BD59-A6C34878D82A}">
                    <a16:rowId xmlns:a16="http://schemas.microsoft.com/office/drawing/2014/main" xmlns="" val="10002"/>
                  </a:ext>
                </a:extLst>
              </a:tr>
              <a:tr h="1844040">
                <a:tc>
                  <a:txBody>
                    <a:bodyPr/>
                    <a:lstStyle/>
                    <a:p>
                      <a:pPr algn="just"/>
                      <a:r>
                        <a:rPr lang="en-US" dirty="0">
                          <a:latin typeface="Bookman Old Style" pitchFamily="18" charset="0"/>
                        </a:rPr>
                        <a:t>07 </a:t>
                      </a:r>
                      <a:endParaRPr lang="en-IN" dirty="0">
                        <a:latin typeface="Bookman Old Style" pitchFamily="18" charset="0"/>
                      </a:endParaRPr>
                    </a:p>
                  </a:txBody>
                  <a:tcPr/>
                </a:tc>
                <a:tc>
                  <a:txBody>
                    <a:bodyPr/>
                    <a:lstStyle/>
                    <a:p>
                      <a:pPr algn="just"/>
                      <a:r>
                        <a:rPr lang="en-IN" dirty="0" err="1">
                          <a:latin typeface="Bookman Old Style" pitchFamily="18" charset="0"/>
                        </a:rPr>
                        <a:t>Cristian</a:t>
                      </a:r>
                      <a:r>
                        <a:rPr lang="en-IN" dirty="0">
                          <a:latin typeface="Bookman Old Style" pitchFamily="18" charset="0"/>
                        </a:rPr>
                        <a:t> Bermudez Serna. et. all</a:t>
                      </a:r>
                    </a:p>
                  </a:txBody>
                  <a:tcPr/>
                </a:tc>
                <a:tc>
                  <a:txBody>
                    <a:bodyPr/>
                    <a:lstStyle/>
                    <a:p>
                      <a:pPr algn="just"/>
                      <a:r>
                        <a:rPr lang="en-US" dirty="0">
                          <a:latin typeface="Bookman Old Style" pitchFamily="18" charset="0"/>
                        </a:rPr>
                        <a:t>2023</a:t>
                      </a:r>
                      <a:endParaRPr lang="en-IN" dirty="0">
                        <a:latin typeface="Bookman Old Style" pitchFamily="18" charset="0"/>
                      </a:endParaRPr>
                    </a:p>
                  </a:txBody>
                  <a:tcPr/>
                </a:tc>
                <a:tc>
                  <a:txBody>
                    <a:bodyPr/>
                    <a:lstStyle/>
                    <a:p>
                      <a:pPr algn="just"/>
                      <a:r>
                        <a:rPr lang="en-IN" dirty="0">
                          <a:latin typeface="Bookman Old Style" pitchFamily="18" charset="0"/>
                        </a:rPr>
                        <a:t>Post-Quantum Cryptography (PQC) for Shared Mutual Authentication (SMA)Implementation of </a:t>
                      </a:r>
                      <a:r>
                        <a:rPr lang="en-IN" dirty="0" err="1">
                          <a:latin typeface="Bookman Old Style" pitchFamily="18" charset="0"/>
                        </a:rPr>
                        <a:t>Kyber</a:t>
                      </a:r>
                      <a:r>
                        <a:rPr lang="en-IN" dirty="0">
                          <a:latin typeface="Bookman Old Style" pitchFamily="18" charset="0"/>
                        </a:rPr>
                        <a:t> Algorithm in SMA</a:t>
                      </a:r>
                    </a:p>
                  </a:txBody>
                  <a:tcPr/>
                </a:tc>
                <a:tc>
                  <a:txBody>
                    <a:bodyPr/>
                    <a:lstStyle/>
                    <a:p>
                      <a:pPr algn="just"/>
                      <a:r>
                        <a:rPr lang="en-US" dirty="0" err="1">
                          <a:latin typeface="Bookman Old Style" pitchFamily="18" charset="0"/>
                        </a:rPr>
                        <a:t>Kyber</a:t>
                      </a:r>
                      <a:r>
                        <a:rPr lang="en-US" dirty="0">
                          <a:latin typeface="Bookman Old Style" pitchFamily="18" charset="0"/>
                        </a:rPr>
                        <a:t>-based SMA requires more random bytes and has a longer execution time compared to baseline mechanisms.</a:t>
                      </a:r>
                      <a:endParaRPr lang="en-IN" dirty="0">
                        <a:latin typeface="Bookman Old Style" pitchFamily="18" charset="0"/>
                      </a:endParaRPr>
                    </a:p>
                  </a:txBody>
                  <a:tcPr/>
                </a:tc>
                <a:extLst>
                  <a:ext uri="{0D108BD9-81ED-4DB2-BD59-A6C34878D82A}">
                    <a16:rowId xmlns:a16="http://schemas.microsoft.com/office/drawing/2014/main" xmlns="" val="10003"/>
                  </a:ext>
                </a:extLst>
              </a:tr>
              <a:tr h="1996440">
                <a:tc>
                  <a:txBody>
                    <a:bodyPr/>
                    <a:lstStyle/>
                    <a:p>
                      <a:pPr algn="just"/>
                      <a:r>
                        <a:rPr lang="en-US" dirty="0">
                          <a:latin typeface="Bookman Old Style" pitchFamily="18" charset="0"/>
                        </a:rPr>
                        <a:t>08 </a:t>
                      </a:r>
                      <a:endParaRPr lang="en-IN" dirty="0">
                        <a:latin typeface="Bookman Old Style" pitchFamily="18" charset="0"/>
                      </a:endParaRPr>
                    </a:p>
                  </a:txBody>
                  <a:tcPr/>
                </a:tc>
                <a:tc>
                  <a:txBody>
                    <a:bodyPr/>
                    <a:lstStyle/>
                    <a:p>
                      <a:pPr algn="just"/>
                      <a:r>
                        <a:rPr lang="en-IN" dirty="0" err="1">
                          <a:latin typeface="Bookman Old Style" pitchFamily="18" charset="0"/>
                        </a:rPr>
                        <a:t>Mi</a:t>
                      </a:r>
                      <a:r>
                        <a:rPr lang="en-IN" dirty="0">
                          <a:latin typeface="Bookman Old Style" pitchFamily="18" charset="0"/>
                        </a:rPr>
                        <a:t> Song, Ding Wang</a:t>
                      </a:r>
                    </a:p>
                  </a:txBody>
                  <a:tcPr/>
                </a:tc>
                <a:tc>
                  <a:txBody>
                    <a:bodyPr/>
                    <a:lstStyle/>
                    <a:p>
                      <a:pPr algn="just"/>
                      <a:r>
                        <a:rPr lang="en-US" dirty="0">
                          <a:latin typeface="Bookman Old Style" pitchFamily="18" charset="0"/>
                        </a:rPr>
                        <a:t>2024</a:t>
                      </a:r>
                      <a:endParaRPr lang="en-IN" dirty="0">
                        <a:latin typeface="Bookman Old Style" pitchFamily="18" charset="0"/>
                      </a:endParaRPr>
                    </a:p>
                  </a:txBody>
                  <a:tcPr/>
                </a:tc>
                <a:tc>
                  <a:txBody>
                    <a:bodyPr/>
                    <a:lstStyle/>
                    <a:p>
                      <a:pPr algn="just"/>
                      <a:r>
                        <a:rPr lang="en-US" dirty="0">
                          <a:latin typeface="Bookman Old Style" pitchFamily="18" charset="0"/>
                        </a:rPr>
                        <a:t>Two-Factor </a:t>
                      </a:r>
                      <a:r>
                        <a:rPr lang="en-US" dirty="0" err="1">
                          <a:latin typeface="Bookman Old Style" pitchFamily="18" charset="0"/>
                        </a:rPr>
                        <a:t>AuthenticationAttribute</a:t>
                      </a:r>
                      <a:r>
                        <a:rPr lang="en-US" dirty="0">
                          <a:latin typeface="Bookman Old Style" pitchFamily="18" charset="0"/>
                        </a:rPr>
                        <a:t>-Based Password Authenticated Key Exchange (AB-PAKE)Flexible and Fine-Grained </a:t>
                      </a:r>
                      <a:r>
                        <a:rPr lang="en-US" dirty="0" err="1">
                          <a:latin typeface="Bookman Old Style" pitchFamily="18" charset="0"/>
                        </a:rPr>
                        <a:t>AuthorizationPrivacy</a:t>
                      </a:r>
                      <a:r>
                        <a:rPr lang="en-US" dirty="0">
                          <a:latin typeface="Bookman Old Style" pitchFamily="18" charset="0"/>
                        </a:rPr>
                        <a:t> Preservation and Dynamic Access Control</a:t>
                      </a:r>
                      <a:endParaRPr lang="en-IN" dirty="0">
                        <a:latin typeface="Bookman Old Style" pitchFamily="18" charset="0"/>
                      </a:endParaRPr>
                    </a:p>
                  </a:txBody>
                  <a:tcPr/>
                </a:tc>
                <a:tc>
                  <a:txBody>
                    <a:bodyPr/>
                    <a:lstStyle/>
                    <a:p>
                      <a:pPr algn="just"/>
                      <a:r>
                        <a:rPr lang="en-US" dirty="0">
                          <a:latin typeface="Bookman Old Style" pitchFamily="18" charset="0"/>
                        </a:rPr>
                        <a:t>Although the protocol is round-optimal and reduces pairing operations, its implementation and management of storage devices could be complex.</a:t>
                      </a:r>
                      <a:endParaRPr lang="en-IN" dirty="0">
                        <a:latin typeface="Bookman Old Style" pitchFamily="18"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52828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685800" y="723899"/>
            <a:ext cx="8534400" cy="9035951"/>
            <a:chOff x="0" y="0"/>
            <a:chExt cx="1895495" cy="812800"/>
          </a:xfrm>
        </p:grpSpPr>
        <p:sp>
          <p:nvSpPr>
            <p:cNvPr id="3"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4"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5" name="TextBox 4"/>
          <p:cNvSpPr txBox="1"/>
          <p:nvPr/>
        </p:nvSpPr>
        <p:spPr>
          <a:xfrm>
            <a:off x="1027611" y="1257300"/>
            <a:ext cx="7772400" cy="7417415"/>
          </a:xfrm>
          <a:prstGeom prst="rect">
            <a:avLst/>
          </a:prstGeom>
          <a:noFill/>
        </p:spPr>
        <p:txBody>
          <a:bodyPr wrap="square" rtlCol="0">
            <a:spAutoFit/>
          </a:bodyPr>
          <a:lstStyle/>
          <a:p>
            <a:pPr algn="just"/>
            <a:r>
              <a:rPr lang="en-US" sz="4000" b="1" dirty="0">
                <a:latin typeface="Bookman Old Style" pitchFamily="18" charset="0"/>
              </a:rPr>
              <a:t>Problem Finding</a:t>
            </a:r>
          </a:p>
          <a:p>
            <a:pPr algn="just"/>
            <a:endParaRPr lang="en-US" sz="2000" dirty="0">
              <a:latin typeface="Bookman Old Style" pitchFamily="18" charset="0"/>
            </a:endParaRPr>
          </a:p>
          <a:p>
            <a:pPr algn="just"/>
            <a:r>
              <a:rPr lang="en-US" sz="2000" dirty="0">
                <a:latin typeface="Bookman Old Style" pitchFamily="18" charset="0"/>
              </a:rPr>
              <a:t>Our literature survey highlighted several critical issues:</a:t>
            </a:r>
          </a:p>
          <a:p>
            <a:pPr algn="just"/>
            <a:endParaRPr lang="en-US" sz="2000" dirty="0">
              <a:latin typeface="Bookman Old Style" pitchFamily="18" charset="0"/>
            </a:endParaRPr>
          </a:p>
          <a:p>
            <a:pPr algn="just"/>
            <a:r>
              <a:rPr lang="en-US" sz="2000" dirty="0">
                <a:latin typeface="Bookman Old Style" pitchFamily="18" charset="0"/>
              </a:rPr>
              <a:t>1. Inadequate Encryption Implementation: Many systems lack robust encryption, leaving sensitive data exposed to unauthorized access and breaches. Proper encryption is crucial for protecting data confidentiality during transmission and storage.</a:t>
            </a:r>
          </a:p>
          <a:p>
            <a:pPr algn="just"/>
            <a:endParaRPr lang="en-US" sz="2000" dirty="0">
              <a:latin typeface="Bookman Old Style" pitchFamily="18" charset="0"/>
            </a:endParaRPr>
          </a:p>
          <a:p>
            <a:pPr algn="just"/>
            <a:r>
              <a:rPr lang="en-US" sz="2000" dirty="0">
                <a:latin typeface="Bookman Old Style" pitchFamily="18" charset="0"/>
              </a:rPr>
              <a:t>2. Risk of Data Manipulation: Without effective encryption, data is vulnerable to manipulation and tampering. This can compromise the accuracy and reliability of information, impacting decision-making and operational integrity.</a:t>
            </a:r>
          </a:p>
          <a:p>
            <a:pPr algn="just"/>
            <a:endParaRPr lang="en-US" sz="2000" dirty="0">
              <a:latin typeface="Bookman Old Style" pitchFamily="18" charset="0"/>
            </a:endParaRPr>
          </a:p>
          <a:p>
            <a:pPr algn="just"/>
            <a:r>
              <a:rPr lang="en-US" sz="2000" dirty="0">
                <a:latin typeface="Bookman Old Style" pitchFamily="18" charset="0"/>
              </a:rPr>
              <a:t>3. Insufficient Integrity Checks: Many systems do not employ adequate integrity verification, making it difficult to detect unauthorized changes. This vulnerability increases susceptibility to attacks such as phishing, where attackers can deceive users into compromising sensitive information.</a:t>
            </a:r>
          </a:p>
          <a:p>
            <a:pPr algn="just"/>
            <a:endParaRPr lang="en-US" sz="2000" dirty="0">
              <a:latin typeface="Bookman Old Style" pitchFamily="18" charset="0"/>
            </a:endParaRPr>
          </a:p>
          <a:p>
            <a:pPr algn="just"/>
            <a:r>
              <a:rPr lang="en-US" sz="2000" dirty="0">
                <a:latin typeface="Bookman Old Style" pitchFamily="18" charset="0"/>
              </a:rPr>
              <a:t>Addressing these gaps is essential to enhancing data security and protecting against cyber threats.</a:t>
            </a:r>
          </a:p>
        </p:txBody>
      </p:sp>
      <p:sp>
        <p:nvSpPr>
          <p:cNvPr id="7" name="Freeform 6"/>
          <p:cNvSpPr/>
          <p:nvPr/>
        </p:nvSpPr>
        <p:spPr>
          <a:xfrm>
            <a:off x="9601200" y="1638300"/>
            <a:ext cx="13188954" cy="1318895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1">
              <a:lumMod val="85000"/>
              <a:lumOff val="15000"/>
            </a:schemeClr>
          </a:solidFill>
        </p:spPr>
      </p:sp>
      <p:sp>
        <p:nvSpPr>
          <p:cNvPr id="8" name="TextBox 7"/>
          <p:cNvSpPr txBox="1"/>
          <p:nvPr/>
        </p:nvSpPr>
        <p:spPr>
          <a:xfrm>
            <a:off x="12496800" y="4000500"/>
            <a:ext cx="8001001" cy="2862322"/>
          </a:xfrm>
          <a:prstGeom prst="rect">
            <a:avLst/>
          </a:prstGeom>
          <a:noFill/>
        </p:spPr>
        <p:txBody>
          <a:bodyPr wrap="square" rtlCol="0">
            <a:spAutoFit/>
          </a:bodyPr>
          <a:lstStyle/>
          <a:p>
            <a:r>
              <a:rPr lang="en-US" sz="18000" b="1" dirty="0">
                <a:solidFill>
                  <a:schemeClr val="bg1"/>
                </a:solidFill>
                <a:latin typeface="Oswald Bold" charset="0"/>
              </a:rPr>
              <a:t>90%</a:t>
            </a:r>
            <a:endParaRPr lang="en-IN" sz="18000" b="1" dirty="0">
              <a:solidFill>
                <a:schemeClr val="bg1"/>
              </a:solidFill>
              <a:latin typeface="Oswald Bold" charset="0"/>
            </a:endParaRPr>
          </a:p>
        </p:txBody>
      </p:sp>
      <p:sp>
        <p:nvSpPr>
          <p:cNvPr id="9" name="TextBox 8"/>
          <p:cNvSpPr txBox="1"/>
          <p:nvPr/>
        </p:nvSpPr>
        <p:spPr>
          <a:xfrm>
            <a:off x="11582400" y="7012277"/>
            <a:ext cx="6553200" cy="1200329"/>
          </a:xfrm>
          <a:prstGeom prst="rect">
            <a:avLst/>
          </a:prstGeom>
          <a:noFill/>
        </p:spPr>
        <p:txBody>
          <a:bodyPr wrap="square" rtlCol="0">
            <a:spAutoFit/>
          </a:bodyPr>
          <a:lstStyle/>
          <a:p>
            <a:pPr algn="ctr"/>
            <a:r>
              <a:rPr lang="en-US" sz="3600" dirty="0">
                <a:solidFill>
                  <a:schemeClr val="bg1"/>
                </a:solidFill>
                <a:latin typeface="Oswald Bold" charset="0"/>
              </a:rPr>
              <a:t>OF SUCCESSFUL CYBER-ATTACKS START WITH PHISHING EMAILS</a:t>
            </a:r>
            <a:endParaRPr lang="en-IN" sz="3600" dirty="0">
              <a:solidFill>
                <a:schemeClr val="bg1"/>
              </a:solidFill>
              <a:latin typeface="Oswald Bold" charset="0"/>
            </a:endParaRPr>
          </a:p>
        </p:txBody>
      </p:sp>
      <p:sp>
        <p:nvSpPr>
          <p:cNvPr id="12" name="Freeform 8"/>
          <p:cNvSpPr/>
          <p:nvPr/>
        </p:nvSpPr>
        <p:spPr>
          <a:xfrm>
            <a:off x="16497300" y="321039"/>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2"/>
          <p:cNvSpPr txBox="1"/>
          <p:nvPr/>
        </p:nvSpPr>
        <p:spPr>
          <a:xfrm>
            <a:off x="15862946" y="1065454"/>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dirty="0">
                <a:solidFill>
                  <a:srgbClr val="231F20"/>
                </a:solidFill>
                <a:latin typeface="Montserrat Classic Bold"/>
                <a:ea typeface="Montserrat Classic Bold"/>
                <a:cs typeface="Montserrat Classic Bold"/>
                <a:sym typeface="Montserrat Classic Bold"/>
              </a:rPr>
              <a:t>PGP</a:t>
            </a:r>
          </a:p>
        </p:txBody>
      </p:sp>
    </p:spTree>
    <p:extLst>
      <p:ext uri="{BB962C8B-B14F-4D97-AF65-F5344CB8AC3E}">
        <p14:creationId xmlns:p14="http://schemas.microsoft.com/office/powerpoint/2010/main" val="98288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941000" y="5932767"/>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grpSp>
        <p:nvGrpSpPr>
          <p:cNvPr id="8" name="Group 8"/>
          <p:cNvGrpSpPr/>
          <p:nvPr/>
        </p:nvGrpSpPr>
        <p:grpSpPr>
          <a:xfrm>
            <a:off x="1941000" y="4500192"/>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273044" y="4777208"/>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p:cNvSpPr/>
          <p:nvPr/>
        </p:nvSpPr>
        <p:spPr>
          <a:xfrm>
            <a:off x="2137709" y="849630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3" name="Group 13"/>
          <p:cNvGrpSpPr/>
          <p:nvPr/>
        </p:nvGrpSpPr>
        <p:grpSpPr>
          <a:xfrm>
            <a:off x="1941000" y="6881334"/>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170608" y="7266461"/>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TextBox 17"/>
          <p:cNvSpPr txBox="1"/>
          <p:nvPr/>
        </p:nvSpPr>
        <p:spPr>
          <a:xfrm>
            <a:off x="685800" y="386810"/>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SOLUTION</a:t>
            </a:r>
          </a:p>
        </p:txBody>
      </p:sp>
      <p:sp>
        <p:nvSpPr>
          <p:cNvPr id="18" name="TextBox 18"/>
          <p:cNvSpPr txBox="1"/>
          <p:nvPr/>
        </p:nvSpPr>
        <p:spPr>
          <a:xfrm>
            <a:off x="3707708" y="4728632"/>
            <a:ext cx="7132181" cy="1174232"/>
          </a:xfrm>
          <a:prstGeom prst="rect">
            <a:avLst/>
          </a:prstGeom>
        </p:spPr>
        <p:txBody>
          <a:bodyPr lIns="0" tIns="0" rIns="0" bIns="0" rtlCol="0" anchor="t">
            <a:spAutoFit/>
          </a:bodyPr>
          <a:lstStyle/>
          <a:p>
            <a:pPr lvl="0" algn="just">
              <a:lnSpc>
                <a:spcPts val="3050"/>
              </a:lnSpc>
              <a:spcBef>
                <a:spcPct val="0"/>
              </a:spcBef>
            </a:pPr>
            <a:r>
              <a:rPr lang="en-US" sz="2210" spc="216" dirty="0">
                <a:solidFill>
                  <a:srgbClr val="231F20"/>
                </a:solidFill>
                <a:latin typeface="DM Sans"/>
                <a:ea typeface="DM Sans"/>
                <a:cs typeface="DM Sans"/>
                <a:sym typeface="DM Sans"/>
              </a:rPr>
              <a:t>Using the PGP mechanism allows us to perform integrity checks to detect any spam or unauthorized data flows.</a:t>
            </a:r>
          </a:p>
        </p:txBody>
      </p:sp>
      <p:sp>
        <p:nvSpPr>
          <p:cNvPr id="19" name="TextBox 19"/>
          <p:cNvSpPr txBox="1"/>
          <p:nvPr/>
        </p:nvSpPr>
        <p:spPr>
          <a:xfrm>
            <a:off x="3707708" y="7109773"/>
            <a:ext cx="7132181" cy="1590179"/>
          </a:xfrm>
          <a:prstGeom prst="rect">
            <a:avLst/>
          </a:prstGeom>
        </p:spPr>
        <p:txBody>
          <a:bodyPr wrap="square" lIns="0" tIns="0" rIns="0" bIns="0" rtlCol="0" anchor="t">
            <a:spAutoFit/>
          </a:bodyPr>
          <a:lstStyle/>
          <a:p>
            <a:pPr lvl="0" algn="just">
              <a:lnSpc>
                <a:spcPts val="3050"/>
              </a:lnSpc>
              <a:spcBef>
                <a:spcPct val="0"/>
              </a:spcBef>
            </a:pPr>
            <a:r>
              <a:rPr lang="en-US" sz="2210" spc="216" dirty="0">
                <a:solidFill>
                  <a:srgbClr val="231F20"/>
                </a:solidFill>
                <a:latin typeface="DM Sans"/>
                <a:ea typeface="DM Sans"/>
                <a:cs typeface="DM Sans"/>
                <a:sym typeface="DM Sans"/>
              </a:rPr>
              <a:t>We use a decentralized server and PGP encryption to secure data, with OTR encryption adding an extra layer of protection for enhanced privacy.</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9" name="TextBox 18"/>
          <p:cNvSpPr txBox="1"/>
          <p:nvPr/>
        </p:nvSpPr>
        <p:spPr>
          <a:xfrm>
            <a:off x="555120" y="2400300"/>
            <a:ext cx="9906000" cy="1590179"/>
          </a:xfrm>
          <a:prstGeom prst="rect">
            <a:avLst/>
          </a:prstGeom>
        </p:spPr>
        <p:txBody>
          <a:bodyPr wrap="square" lIns="0" tIns="0" rIns="0" bIns="0" rtlCol="0" anchor="t">
            <a:spAutoFit/>
          </a:bodyPr>
          <a:lstStyle/>
          <a:p>
            <a:pPr lvl="0" algn="just">
              <a:lnSpc>
                <a:spcPts val="3050"/>
              </a:lnSpc>
              <a:spcBef>
                <a:spcPct val="0"/>
              </a:spcBef>
            </a:pPr>
            <a:r>
              <a:rPr lang="en-US" sz="2100" spc="216" dirty="0">
                <a:solidFill>
                  <a:srgbClr val="231F20"/>
                </a:solidFill>
                <a:latin typeface="DM Sans"/>
                <a:ea typeface="DM Sans"/>
                <a:cs typeface="DM Sans"/>
                <a:sym typeface="DM Sans"/>
              </a:rPr>
              <a:t>We propose using TAILS OS and TOR to route traffic, which ensures user anonymity and leaves no traces by running entirely from RAM and restarting cleanly. This solution enhances security by protecting data from manipulation and unauthorized access.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73182" y="-119536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343933" y="126127"/>
            <a:ext cx="2932415" cy="332623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6" name="TextBox 6"/>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0320386" y="3576436"/>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9" name="TextBox 9"/>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1481730" y="5122655"/>
            <a:ext cx="2932415" cy="250197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2" name="TextBox 12"/>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11481730" y="7734061"/>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5" name="TextBox 15"/>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15457310" y="3687885"/>
            <a:ext cx="2932415"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18" name="TextBox 18"/>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5457310" y="6148681"/>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885381">
            <a:off x="14569123" y="7624627"/>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3" name="TextBox 23"/>
          <p:cNvSpPr txBox="1"/>
          <p:nvPr/>
        </p:nvSpPr>
        <p:spPr>
          <a:xfrm>
            <a:off x="869587" y="377829"/>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ea typeface="Oswald Bold"/>
                <a:cs typeface="Oswald Bold"/>
                <a:sym typeface="Oswald Bold"/>
              </a:rPr>
              <a:t>ARCHITECTURE</a:t>
            </a:r>
          </a:p>
        </p:txBody>
      </p:sp>
      <p:sp>
        <p:nvSpPr>
          <p:cNvPr id="24" name="TextBox 24"/>
          <p:cNvSpPr txBox="1"/>
          <p:nvPr/>
        </p:nvSpPr>
        <p:spPr>
          <a:xfrm>
            <a:off x="10602526" y="3810238"/>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PROCESS 1</a:t>
            </a:r>
          </a:p>
        </p:txBody>
      </p:sp>
      <p:sp>
        <p:nvSpPr>
          <p:cNvPr id="25" name="TextBox 25"/>
          <p:cNvSpPr txBox="1"/>
          <p:nvPr/>
        </p:nvSpPr>
        <p:spPr>
          <a:xfrm>
            <a:off x="10602526" y="294781"/>
            <a:ext cx="2534389" cy="3572453"/>
          </a:xfrm>
          <a:prstGeom prst="rect">
            <a:avLst/>
          </a:prstGeom>
        </p:spPr>
        <p:txBody>
          <a:bodyPr lIns="0" tIns="0" rIns="0" bIns="0" rtlCol="0" anchor="t">
            <a:spAutoFit/>
          </a:bodyPr>
          <a:lstStyle/>
          <a:p>
            <a:pPr>
              <a:lnSpc>
                <a:spcPts val="2338"/>
              </a:lnSpc>
            </a:pPr>
            <a:r>
              <a:rPr lang="en-IN" sz="1600" b="1" dirty="0">
                <a:latin typeface="Montserrat Light" panose="00000400000000000000" pitchFamily="2" charset="0"/>
              </a:rPr>
              <a:t>Server</a:t>
            </a:r>
            <a:r>
              <a:rPr lang="en-IN" sz="1600" dirty="0">
                <a:latin typeface="Montserrat Light" panose="00000400000000000000" pitchFamily="2" charset="0"/>
              </a:rPr>
              <a:t> → </a:t>
            </a:r>
            <a:r>
              <a:rPr lang="en-IN" sz="1600" b="1" dirty="0">
                <a:latin typeface="Montserrat Light" panose="00000400000000000000" pitchFamily="2" charset="0"/>
              </a:rPr>
              <a:t>Client A (Implementation)</a:t>
            </a: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Detects Destination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Requests PGP Key Pair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latin typeface="Montserrat Light" panose="00000400000000000000" pitchFamily="2" charset="0"/>
            </a:endParaRPr>
          </a:p>
          <a:p>
            <a:r>
              <a:rPr lang="en-US" sz="1600" b="1" dirty="0">
                <a:latin typeface="Montserrat Light" panose="00000400000000000000" pitchFamily="2" charset="0"/>
              </a:rPr>
              <a:t>Key Management Service (KMS)</a:t>
            </a:r>
            <a:endParaRPr lang="en-US" sz="1600" dirty="0">
              <a:latin typeface="Montserrat Light" panose="00000400000000000000" pitchFamily="2" charset="0"/>
            </a:endParaRPr>
          </a:p>
          <a:p>
            <a:pPr marL="285750" indent="-285750">
              <a:buFont typeface="Arial" panose="020B0604020202020204" pitchFamily="34" charset="0"/>
              <a:buChar char="•"/>
            </a:pPr>
            <a:r>
              <a:rPr lang="en-US" sz="1600" dirty="0">
                <a:latin typeface="Montserrat Light" panose="00000400000000000000" pitchFamily="2" charset="0"/>
              </a:rPr>
              <a:t>Generates Public and Private Keys</a:t>
            </a:r>
          </a:p>
          <a:p>
            <a:pPr marL="285750" indent="-285750">
              <a:buFont typeface="Arial" panose="020B0604020202020204" pitchFamily="34" charset="0"/>
              <a:buChar char="•"/>
            </a:pPr>
            <a:r>
              <a:rPr lang="en-US" sz="1600" dirty="0">
                <a:latin typeface="Montserrat Light" panose="00000400000000000000" pitchFamily="2" charset="0"/>
              </a:rPr>
              <a:t>Sends Public Key to Client A</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a:lnSpc>
                <a:spcPts val="2338"/>
              </a:lnSpc>
            </a:pPr>
            <a:endParaRPr lang="en-US" sz="1670" dirty="0">
              <a:solidFill>
                <a:srgbClr val="100F0D"/>
              </a:solidFill>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11669646" y="7903804"/>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PROCESS 2</a:t>
            </a:r>
          </a:p>
        </p:txBody>
      </p:sp>
      <p:sp>
        <p:nvSpPr>
          <p:cNvPr id="27" name="TextBox 27"/>
          <p:cNvSpPr txBox="1"/>
          <p:nvPr/>
        </p:nvSpPr>
        <p:spPr>
          <a:xfrm>
            <a:off x="11691840" y="5377316"/>
            <a:ext cx="2534389" cy="2215991"/>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ontserrat Light" panose="00000400000000000000" pitchFamily="2" charset="0"/>
              </a:rPr>
              <a:t>Client A</a:t>
            </a: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Encrypts Data with Client B's Public Key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ontserrat Light" panose="00000400000000000000" pitchFamily="2" charset="0"/>
              </a:rPr>
              <a:t>Network</a:t>
            </a:r>
            <a:r>
              <a:rPr kumimoji="0" lang="en-US" altLang="en-US" sz="1600" b="0" i="0" u="none" strike="noStrike" cap="none" normalizeH="0" baseline="0" dirty="0">
                <a:ln>
                  <a:noFill/>
                </a:ln>
                <a:solidFill>
                  <a:schemeClr val="tx1"/>
                </a:solidFill>
                <a:effectLst/>
                <a:latin typeface="Montserrat Light" panose="00000400000000000000" pitchFamily="2" charset="0"/>
              </a:rPr>
              <a:t> (“with notation: Encrypted Data Transfer")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Potential Sniffing Attack</a:t>
            </a:r>
          </a:p>
        </p:txBody>
      </p:sp>
      <p:sp>
        <p:nvSpPr>
          <p:cNvPr id="28" name="TextBox 28"/>
          <p:cNvSpPr txBox="1"/>
          <p:nvPr/>
        </p:nvSpPr>
        <p:spPr>
          <a:xfrm>
            <a:off x="15645226" y="6318423"/>
            <a:ext cx="2556583" cy="437107"/>
          </a:xfrm>
          <a:prstGeom prst="rect">
            <a:avLst/>
          </a:prstGeom>
        </p:spPr>
        <p:txBody>
          <a:bodyPr lIns="0" tIns="0" rIns="0" bIns="0" rtlCol="0" anchor="t">
            <a:spAutoFit/>
          </a:bodyPr>
          <a:lstStyle/>
          <a:p>
            <a:pPr marL="0" lvl="0" indent="0" algn="ctr">
              <a:lnSpc>
                <a:spcPts val="3737"/>
              </a:lnSpc>
              <a:spcBef>
                <a:spcPct val="0"/>
              </a:spcBef>
            </a:pPr>
            <a:r>
              <a:rPr lang="en-US" sz="2708" spc="265" dirty="0">
                <a:solidFill>
                  <a:srgbClr val="231F20"/>
                </a:solidFill>
                <a:latin typeface="Oswald"/>
                <a:ea typeface="Oswald"/>
                <a:cs typeface="Oswald"/>
                <a:sym typeface="Oswald"/>
              </a:rPr>
              <a:t>PROCESS 3</a:t>
            </a:r>
          </a:p>
        </p:txBody>
      </p:sp>
      <p:sp>
        <p:nvSpPr>
          <p:cNvPr id="29" name="TextBox 29"/>
          <p:cNvSpPr txBox="1"/>
          <p:nvPr/>
        </p:nvSpPr>
        <p:spPr>
          <a:xfrm>
            <a:off x="15667420" y="3856422"/>
            <a:ext cx="2534389" cy="2215991"/>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ontserrat Light" panose="00000400000000000000" pitchFamily="2" charset="0"/>
              </a:rPr>
              <a:t>Client B</a:t>
            </a: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Decrypts Data with Private Key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Montserrat Light" panose="00000400000000000000" pitchFamily="2" charset="0"/>
              </a:rPr>
              <a:t>Verifies Integrity with PGP</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ontserrat Light" panose="00000400000000000000" pitchFamily="2" charset="0"/>
              </a:rPr>
              <a:t>Result</a:t>
            </a:r>
            <a:r>
              <a:rPr kumimoji="0" lang="en-US" altLang="en-US" sz="1600" b="0" i="0" u="none" strike="noStrike" cap="none" normalizeH="0" baseline="0" dirty="0">
                <a:ln>
                  <a:noFill/>
                </a:ln>
                <a:solidFill>
                  <a:schemeClr val="tx1"/>
                </a:solidFill>
                <a:effectLst/>
                <a:latin typeface="Montserrat Light" panose="00000400000000000000" pitchFamily="2" charset="0"/>
              </a:rPr>
              <a:t>: "Secure and Unmodified Data Received" </a:t>
            </a:r>
          </a:p>
        </p:txBody>
      </p:sp>
      <p:sp>
        <p:nvSpPr>
          <p:cNvPr id="30" name="Freeform 30"/>
          <p:cNvSpPr/>
          <p:nvPr/>
        </p:nvSpPr>
        <p:spPr>
          <a:xfrm rot="14910804" flipH="1">
            <a:off x="13204916" y="4113831"/>
            <a:ext cx="1113563" cy="469879"/>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1" name="TextBox 31"/>
          <p:cNvSpPr txBox="1"/>
          <p:nvPr/>
        </p:nvSpPr>
        <p:spPr>
          <a:xfrm>
            <a:off x="1044143" y="1971967"/>
            <a:ext cx="8187907" cy="7384714"/>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Montserrat Light" panose="00000400000000000000" pitchFamily="2" charset="0"/>
              </a:rPr>
              <a:t>1. Data Flow Initiation</a:t>
            </a:r>
            <a:r>
              <a:rPr kumimoji="0" lang="en-US" altLang="en-US" sz="2400" b="0" i="0" u="none" strike="noStrike" cap="none" normalizeH="0" baseline="0" dirty="0">
                <a:ln>
                  <a:noFill/>
                </a:ln>
                <a:solidFill>
                  <a:schemeClr val="tx1"/>
                </a:solidFill>
                <a:effectLst/>
                <a:latin typeface="Montserrat Light" panose="000004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Server sends data to Client 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Client A requests public/private keys using PGP.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Montserrat Light" panose="00000400000000000000" pitchFamily="2" charset="0"/>
              </a:rPr>
              <a:t>2. </a:t>
            </a:r>
            <a:r>
              <a:rPr kumimoji="0" lang="en-US" altLang="en-US" sz="2400" b="1" i="0" u="none" strike="noStrike" cap="none" normalizeH="0" baseline="0" dirty="0">
                <a:ln>
                  <a:noFill/>
                </a:ln>
                <a:solidFill>
                  <a:schemeClr val="tx1"/>
                </a:solidFill>
                <a:effectLst/>
                <a:latin typeface="Montserrat Light" panose="00000400000000000000" pitchFamily="2" charset="0"/>
              </a:rPr>
              <a:t>Key Generation</a:t>
            </a:r>
            <a:r>
              <a:rPr kumimoji="0" lang="en-US" altLang="en-US" sz="2400" b="0" i="0" u="none" strike="noStrike" cap="none" normalizeH="0" baseline="0" dirty="0">
                <a:ln>
                  <a:noFill/>
                </a:ln>
                <a:solidFill>
                  <a:schemeClr val="tx1"/>
                </a:solidFill>
                <a:effectLst/>
                <a:latin typeface="Montserrat Light" panose="000004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Key Management Service (KMS) generates keys.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Client A receives a public key.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Montserrat Light" panose="00000400000000000000" pitchFamily="2" charset="0"/>
              </a:rPr>
              <a:t>3. </a:t>
            </a:r>
            <a:r>
              <a:rPr kumimoji="0" lang="en-US" altLang="en-US" sz="2400" b="1" i="0" u="none" strike="noStrike" cap="none" normalizeH="0" baseline="0" dirty="0">
                <a:ln>
                  <a:noFill/>
                </a:ln>
                <a:solidFill>
                  <a:schemeClr val="tx1"/>
                </a:solidFill>
                <a:effectLst/>
                <a:latin typeface="Montserrat Light" panose="00000400000000000000" pitchFamily="2" charset="0"/>
              </a:rPr>
              <a:t>Data Encryption</a:t>
            </a:r>
            <a:r>
              <a:rPr kumimoji="0" lang="en-US" altLang="en-US" sz="2400" b="0" i="0" u="none" strike="noStrike" cap="none" normalizeH="0" baseline="0" dirty="0">
                <a:ln>
                  <a:noFill/>
                </a:ln>
                <a:solidFill>
                  <a:schemeClr val="tx1"/>
                </a:solidFill>
                <a:effectLst/>
                <a:latin typeface="Montserrat Light" panose="000004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Client A encrypts data with Client B’s public key.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Montserrat Light" panose="00000400000000000000" pitchFamily="2" charset="0"/>
              </a:rPr>
              <a:t>4. </a:t>
            </a:r>
            <a:r>
              <a:rPr kumimoji="0" lang="en-US" altLang="en-US" sz="2400" b="1" i="0" u="none" strike="noStrike" cap="none" normalizeH="0" baseline="0" dirty="0">
                <a:ln>
                  <a:noFill/>
                </a:ln>
                <a:solidFill>
                  <a:schemeClr val="tx1"/>
                </a:solidFill>
                <a:effectLst/>
                <a:latin typeface="Montserrat Light" panose="00000400000000000000" pitchFamily="2" charset="0"/>
              </a:rPr>
              <a:t>Data Transmission</a:t>
            </a:r>
            <a:r>
              <a:rPr kumimoji="0" lang="en-US" altLang="en-US" sz="2400" b="0" i="0" u="none" strike="noStrike" cap="none" normalizeH="0" baseline="0" dirty="0">
                <a:ln>
                  <a:noFill/>
                </a:ln>
                <a:solidFill>
                  <a:schemeClr val="tx1"/>
                </a:solidFill>
                <a:effectLst/>
                <a:latin typeface="Montserrat Light" panose="000004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Encrypted data is sent to Client B.</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Data is secure, even if intercepted.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Montserrat Light" panose="000004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Montserrat Light" panose="00000400000000000000" pitchFamily="2" charset="0"/>
              </a:rPr>
              <a:t>5. Data Decryption and Integrity Verification</a:t>
            </a:r>
            <a:r>
              <a:rPr kumimoji="0" lang="en-US" altLang="en-US" sz="2400" b="0" i="0" u="none" strike="noStrike" cap="none" normalizeH="0" baseline="0" dirty="0">
                <a:ln>
                  <a:noFill/>
                </a:ln>
                <a:solidFill>
                  <a:schemeClr val="tx1"/>
                </a:solidFill>
                <a:effectLst/>
                <a:latin typeface="Montserrat Light" panose="00000400000000000000" pitchFamily="2"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Client B decrypts data with its private key.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Montserrat Light" panose="00000400000000000000" pitchFamily="2" charset="0"/>
              </a:rPr>
              <a:t>Verifies data integrity using PGP mechanisms.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ontserrat Light" panose="00000400000000000000" pitchFamily="2" charset="0"/>
            </a:endParaRPr>
          </a:p>
          <a:p>
            <a:pPr algn="l">
              <a:lnSpc>
                <a:spcPts val="3060"/>
              </a:lnSpc>
            </a:pPr>
            <a:endParaRPr lang="en-US" sz="2186" dirty="0">
              <a:solidFill>
                <a:srgbClr val="100F0D"/>
              </a:solidFill>
              <a:latin typeface="Montserrat Light" panose="00000400000000000000" pitchFamily="2" charset="0"/>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1817</Words>
  <Application>Microsoft Office PowerPoint</Application>
  <PresentationFormat>Custom</PresentationFormat>
  <Paragraphs>250</Paragraphs>
  <Slides>24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Arial Black</vt:lpstr>
      <vt:lpstr>DM Sans Bold</vt:lpstr>
      <vt:lpstr>Montserrat Light</vt:lpstr>
      <vt:lpstr>Times New Roman</vt:lpstr>
      <vt:lpstr>Calibri</vt:lpstr>
      <vt:lpstr>Oswald Bold</vt:lpstr>
      <vt:lpstr>Montserrat Classic Bold</vt:lpstr>
      <vt:lpstr>DM Sans</vt:lpstr>
      <vt:lpstr>Oswald</vt:lpstr>
      <vt:lpstr>Bookman Old Style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Guruprasath</dc:creator>
  <cp:lastModifiedBy>Guruprasath</cp:lastModifiedBy>
  <cp:revision>27</cp:revision>
  <dcterms:created xsi:type="dcterms:W3CDTF">2006-08-16T00:00:00Z</dcterms:created>
  <dcterms:modified xsi:type="dcterms:W3CDTF">2024-11-25T22:45:52Z</dcterms:modified>
  <dc:identifier>DAGOpXSDldA</dc:identifier>
</cp:coreProperties>
</file>